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82" r:id="rId5"/>
    <p:sldId id="286" r:id="rId6"/>
    <p:sldId id="284" r:id="rId7"/>
    <p:sldId id="287" r:id="rId8"/>
    <p:sldId id="285" r:id="rId9"/>
    <p:sldId id="258" r:id="rId1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37" autoAdjust="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6721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7649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9392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6704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371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53477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04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5099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7989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8740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6426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05-03-2018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7268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106495" y="4320176"/>
            <a:ext cx="90736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         </a:t>
            </a:r>
            <a:r>
              <a:rPr lang="es-CL" sz="2800" b="1" dirty="0" smtClean="0"/>
              <a:t>                </a:t>
            </a:r>
            <a:r>
              <a:rPr lang="es-CL" sz="3500" b="1" dirty="0" smtClean="0"/>
              <a:t>Area Comercial   </a:t>
            </a:r>
            <a:endParaRPr lang="es-CL" sz="35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8827008" y="4951118"/>
            <a:ext cx="2596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i="1" dirty="0" smtClean="0"/>
              <a:t>Febrero 2018</a:t>
            </a:r>
            <a:endParaRPr lang="es-CL" sz="2800" i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4" y="1540939"/>
            <a:ext cx="4384446" cy="2675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33108" cy="130013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923" y="36923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259173" y="247390"/>
            <a:ext cx="6883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i="1" dirty="0" smtClean="0"/>
          </a:p>
          <a:p>
            <a:endParaRPr lang="es-CL" i="1" dirty="0" smtClean="0"/>
          </a:p>
          <a:p>
            <a:endParaRPr lang="es-CL" i="1" dirty="0" smtClean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622128"/>
              </p:ext>
            </p:extLst>
          </p:nvPr>
        </p:nvGraphicFramePr>
        <p:xfrm>
          <a:off x="2514599" y="103456"/>
          <a:ext cx="9067801" cy="6445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7577"/>
                <a:gridCol w="2463896"/>
                <a:gridCol w="1744993"/>
                <a:gridCol w="1988475"/>
                <a:gridCol w="562860"/>
              </a:tblGrid>
              <a:tr h="23019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b="1" i="1" dirty="0" smtClean="0"/>
                        <a:t> Análisis de ventas   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77574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</a:t>
                      </a:r>
                    </a:p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PRODUCTOS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</a:t>
                      </a:r>
                      <a:r>
                        <a:rPr lang="es-CL" sz="20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ENERO</a:t>
                      </a:r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EST. </a:t>
                      </a:r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FEBRERO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REAL FEBRERO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(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  <a:r>
                        <a:rPr lang="es-CL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CL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ALMIDON NATIVO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403 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( 319</a:t>
                      </a:r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0775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ALMIDON MODIFICADO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408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510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457 ( 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Total</a:t>
                      </a:r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1035</a:t>
                      </a:r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1435</a:t>
                      </a:r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860 (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JARABE GLUCOSA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 smtClean="0">
                          <a:effectLst/>
                        </a:rPr>
                        <a:t>793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800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625 (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JARABE MALTOSA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 smtClean="0">
                          <a:effectLst/>
                        </a:rPr>
                        <a:t>174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137 ( 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0654716" y="6430683"/>
            <a:ext cx="153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Febrero  2018</a:t>
            </a:r>
            <a:endParaRPr lang="es-CL" i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9016999" y="4275188"/>
            <a:ext cx="303953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dirty="0"/>
              <a:t>SUB </a:t>
            </a:r>
            <a:r>
              <a:rPr lang="es-CL" dirty="0" smtClean="0"/>
              <a:t>PRODUCTOS: Febrero</a:t>
            </a:r>
            <a:endParaRPr lang="es-CL" dirty="0"/>
          </a:p>
          <a:p>
            <a:pPr fontAlgn="b"/>
            <a:endParaRPr lang="es-CL" dirty="0" smtClean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Torta </a:t>
            </a:r>
            <a:r>
              <a:rPr lang="es-CL" sz="1400" dirty="0">
                <a:solidFill>
                  <a:schemeClr val="dk1"/>
                </a:solidFill>
              </a:rPr>
              <a:t>de Germen </a:t>
            </a:r>
            <a:r>
              <a:rPr lang="es-CL" sz="1400" dirty="0" smtClean="0">
                <a:solidFill>
                  <a:schemeClr val="dk1"/>
                </a:solidFill>
              </a:rPr>
              <a:t>:86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</a:t>
            </a:r>
            <a:r>
              <a:rPr lang="es-CL" sz="1400" dirty="0" smtClean="0">
                <a:solidFill>
                  <a:schemeClr val="dk1"/>
                </a:solidFill>
              </a:rPr>
              <a:t>Meal: </a:t>
            </a:r>
            <a:r>
              <a:rPr lang="es-CL" sz="1400" dirty="0">
                <a:solidFill>
                  <a:schemeClr val="dk1"/>
                </a:solidFill>
              </a:rPr>
              <a:t>80 </a:t>
            </a:r>
            <a:r>
              <a:rPr lang="es-CL" sz="1400" dirty="0" smtClean="0">
                <a:solidFill>
                  <a:schemeClr val="dk1"/>
                </a:solidFill>
              </a:rPr>
              <a:t>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Fibra </a:t>
            </a:r>
            <a:r>
              <a:rPr lang="es-CL" sz="1400" dirty="0" smtClean="0">
                <a:solidFill>
                  <a:schemeClr val="dk1"/>
                </a:solidFill>
              </a:rPr>
              <a:t>Húmeda: </a:t>
            </a:r>
            <a:r>
              <a:rPr lang="es-CL" sz="1400" dirty="0">
                <a:solidFill>
                  <a:schemeClr val="dk1"/>
                </a:solidFill>
              </a:rPr>
              <a:t>828 </a:t>
            </a:r>
            <a:r>
              <a:rPr lang="es-CL" sz="1400" dirty="0" smtClean="0">
                <a:solidFill>
                  <a:schemeClr val="dk1"/>
                </a:solidFill>
              </a:rPr>
              <a:t>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Aceite </a:t>
            </a:r>
            <a:r>
              <a:rPr lang="es-CL" sz="1400" dirty="0" smtClean="0">
                <a:solidFill>
                  <a:schemeClr val="dk1"/>
                </a:solidFill>
              </a:rPr>
              <a:t>Granel: </a:t>
            </a:r>
            <a:r>
              <a:rPr lang="es-CL" sz="1400" dirty="0">
                <a:solidFill>
                  <a:schemeClr val="dk1"/>
                </a:solidFill>
              </a:rPr>
              <a:t>65 </a:t>
            </a:r>
            <a:r>
              <a:rPr lang="es-CL" sz="1400" dirty="0" smtClean="0">
                <a:solidFill>
                  <a:schemeClr val="dk1"/>
                </a:solidFill>
              </a:rPr>
              <a:t>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FEED </a:t>
            </a:r>
            <a:r>
              <a:rPr lang="es-CL" sz="1400" dirty="0" smtClean="0">
                <a:solidFill>
                  <a:schemeClr val="dk1"/>
                </a:solidFill>
              </a:rPr>
              <a:t>:0 Ton</a:t>
            </a:r>
            <a:endParaRPr lang="es-CL" sz="1400" dirty="0">
              <a:solidFill>
                <a:schemeClr val="dk1"/>
              </a:solidFill>
            </a:endParaRPr>
          </a:p>
          <a:p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2920692" y="4275188"/>
            <a:ext cx="303953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dirty="0"/>
              <a:t>SUB </a:t>
            </a:r>
            <a:r>
              <a:rPr lang="es-CL" dirty="0" smtClean="0"/>
              <a:t>PRODUCTOS: Enero</a:t>
            </a:r>
            <a:endParaRPr lang="es-CL" dirty="0"/>
          </a:p>
          <a:p>
            <a:pPr fontAlgn="b"/>
            <a:endParaRPr lang="es-CL" dirty="0" smtClean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Torta </a:t>
            </a:r>
            <a:r>
              <a:rPr lang="es-CL" sz="1400" dirty="0">
                <a:solidFill>
                  <a:schemeClr val="dk1"/>
                </a:solidFill>
              </a:rPr>
              <a:t>de </a:t>
            </a:r>
            <a:r>
              <a:rPr lang="es-CL" sz="1400" dirty="0" smtClean="0">
                <a:solidFill>
                  <a:schemeClr val="dk1"/>
                </a:solidFill>
              </a:rPr>
              <a:t>Germen: 125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</a:t>
            </a:r>
            <a:r>
              <a:rPr lang="es-CL" sz="1400" dirty="0" smtClean="0">
                <a:solidFill>
                  <a:schemeClr val="dk1"/>
                </a:solidFill>
              </a:rPr>
              <a:t>Meal: 67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Fibra </a:t>
            </a:r>
            <a:r>
              <a:rPr lang="es-CL" sz="1400" dirty="0" smtClean="0">
                <a:solidFill>
                  <a:schemeClr val="dk1"/>
                </a:solidFill>
              </a:rPr>
              <a:t>Húmeda: 1484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Aceite </a:t>
            </a:r>
            <a:r>
              <a:rPr lang="es-CL" sz="1400" dirty="0" smtClean="0">
                <a:solidFill>
                  <a:schemeClr val="dk1"/>
                </a:solidFill>
              </a:rPr>
              <a:t>Granel: 104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FEED 0 </a:t>
            </a:r>
            <a:r>
              <a:rPr lang="es-CL" sz="1400" dirty="0" smtClean="0">
                <a:solidFill>
                  <a:schemeClr val="dk1"/>
                </a:solidFill>
              </a:rPr>
              <a:t>Ton</a:t>
            </a:r>
            <a:endParaRPr lang="es-CL" sz="1400" dirty="0">
              <a:solidFill>
                <a:schemeClr val="dk1"/>
              </a:solidFill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66880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60363" y="941832"/>
            <a:ext cx="110712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                                                                 </a:t>
            </a:r>
            <a:r>
              <a:rPr lang="es-CL" sz="2000" b="1" i="1" dirty="0" smtClean="0"/>
              <a:t>ACCIONES COMERCIALES </a:t>
            </a:r>
            <a:endParaRPr lang="es-CL" sz="2000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117339"/>
              </p:ext>
            </p:extLst>
          </p:nvPr>
        </p:nvGraphicFramePr>
        <p:xfrm>
          <a:off x="2179320" y="1447718"/>
          <a:ext cx="8175130" cy="5600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50768"/>
                <a:gridCol w="1573019"/>
                <a:gridCol w="2051343"/>
              </a:tblGrid>
              <a:tr h="55479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 smtClean="0">
                          <a:effectLst/>
                        </a:rPr>
                        <a:t>  </a:t>
                      </a:r>
                    </a:p>
                    <a:p>
                      <a:pPr algn="ctr" fontAlgn="b"/>
                      <a:r>
                        <a:rPr lang="es-CL" sz="1800" b="1" u="none" strike="noStrike" dirty="0" smtClean="0">
                          <a:effectLst/>
                        </a:rPr>
                        <a:t>         CLIENTES CREADOS </a:t>
                      </a:r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SECTOR</a:t>
                      </a:r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PRODUCTO</a:t>
                      </a:r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82133">
                <a:tc>
                  <a:txBody>
                    <a:bodyPr/>
                    <a:lstStyle/>
                    <a:p>
                      <a:pPr algn="ctr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8213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BOX PACK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INDUSTRIAL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NATIVO 25KG.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8213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ECKART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ALIMENTICIO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GLUCOSA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8213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GOOD FOOD GOURMET 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ALIMENTICIO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ALMIDON BH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82133">
                <a:tc>
                  <a:txBody>
                    <a:bodyPr/>
                    <a:lstStyle/>
                    <a:p>
                      <a:pPr algn="ctr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55479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es-CL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DESARROLLO</a:t>
                      </a:r>
                    </a:p>
                    <a:p>
                      <a:pPr algn="ctr" fontAlgn="b"/>
                      <a:endParaRPr lang="es-CL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827464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IANSA    </a:t>
                      </a:r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Almidon</a:t>
                      </a:r>
                      <a:r>
                        <a:rPr lang="es-CL" sz="18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BH homologado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8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827464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es-C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GRANOTEC</a:t>
                      </a:r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8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s-C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Almidon</a:t>
                      </a:r>
                      <a:r>
                        <a:rPr lang="es-CL" sz="18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BH homologado</a:t>
                      </a:r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82133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       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82133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CCU                                                                       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Maltosa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53061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</a:t>
                      </a:r>
                      <a:r>
                        <a:rPr lang="es-CL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BRIGGEN S.A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Glucosa</a:t>
                      </a:r>
                      <a:r>
                        <a:rPr lang="es-C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en      desarrollo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0371879" y="6122360"/>
            <a:ext cx="1370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i="1" dirty="0" smtClean="0"/>
              <a:t>Febrero2018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10329446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519087"/>
            <a:ext cx="10515600" cy="1490847"/>
          </a:xfrm>
        </p:spPr>
        <p:txBody>
          <a:bodyPr>
            <a:normAutofit/>
          </a:bodyPr>
          <a:lstStyle/>
          <a:p>
            <a:pPr algn="ctr"/>
            <a:r>
              <a:rPr lang="es-CL" sz="3200" dirty="0" smtClean="0"/>
              <a:t>MERCADO ALMIDONES</a:t>
            </a:r>
            <a:endParaRPr lang="es-CL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243327"/>
            <a:ext cx="10515600" cy="3933635"/>
          </a:xfrm>
        </p:spPr>
        <p:txBody>
          <a:bodyPr/>
          <a:lstStyle/>
          <a:p>
            <a:pPr marL="0" indent="0">
              <a:buNone/>
            </a:pPr>
            <a:r>
              <a:rPr lang="es-CL" dirty="0" smtClean="0"/>
              <a:t> </a:t>
            </a:r>
          </a:p>
          <a:p>
            <a:pPr marL="0" indent="0">
              <a:buNone/>
            </a:pP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66880"/>
            <a:ext cx="2495550" cy="1333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454572"/>
              </p:ext>
            </p:extLst>
          </p:nvPr>
        </p:nvGraphicFramePr>
        <p:xfrm>
          <a:off x="2425699" y="1694685"/>
          <a:ext cx="7340601" cy="49878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2075"/>
                <a:gridCol w="761671"/>
                <a:gridCol w="761671"/>
                <a:gridCol w="761671"/>
                <a:gridCol w="761671"/>
                <a:gridCol w="1751842"/>
              </a:tblGrid>
              <a:tr h="525041"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 dirty="0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 dirty="0">
                          <a:effectLst/>
                        </a:rPr>
                        <a:t>2015</a:t>
                      </a:r>
                      <a:endParaRPr lang="es-CL" sz="1600" b="1" i="0" u="none" strike="noStrike" dirty="0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 dirty="0">
                          <a:effectLst/>
                        </a:rPr>
                        <a:t>2016</a:t>
                      </a:r>
                      <a:endParaRPr lang="es-CL" sz="1600" b="1" i="0" u="none" strike="noStrike" dirty="0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 dirty="0">
                          <a:effectLst/>
                        </a:rPr>
                        <a:t>2017</a:t>
                      </a:r>
                      <a:endParaRPr lang="es-CL" sz="1600" b="1" i="0" u="none" strike="noStrike" dirty="0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 dirty="0">
                          <a:effectLst/>
                        </a:rPr>
                        <a:t>EST. 2018</a:t>
                      </a:r>
                      <a:endParaRPr lang="es-CL" sz="1600" b="1" i="0" u="none" strike="noStrike" dirty="0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 dirty="0" smtClean="0">
                          <a:effectLst/>
                        </a:rPr>
                        <a:t>Importación </a:t>
                      </a:r>
                      <a:r>
                        <a:rPr lang="es-CL" sz="1600" u="none" strike="noStrike" dirty="0">
                          <a:effectLst/>
                        </a:rPr>
                        <a:t>Nativo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30.243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28.139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27.997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26.400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Ventas Promaiz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573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4.776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8270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12.765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Total AlmIdon.Nativo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30.816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32.915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36.267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39.165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52504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Alm. Modificado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12.700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8.441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5.880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5.200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</a:rPr>
                        <a:t>CMPC Cambia a Nativo 2016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Ventas Promaiz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106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3.540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5323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6020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Total Almidones Modificados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12.806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11.981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11.203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11.220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52504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Total Almidon Nativo y Modificado</a:t>
                      </a:r>
                      <a:endParaRPr lang="es-CL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43.622</a:t>
                      </a:r>
                      <a:endParaRPr lang="es-CL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44.896</a:t>
                      </a:r>
                      <a:endParaRPr lang="es-CL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47.470</a:t>
                      </a:r>
                      <a:endParaRPr lang="es-CL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50.385</a:t>
                      </a:r>
                      <a:endParaRPr lang="es-CL" sz="1600" b="1" i="0" u="none" strike="noStrike">
                        <a:solidFill>
                          <a:srgbClr val="54823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Maltodextrina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10.600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12.500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13.000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13.300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Dextrosa Monohidratada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4100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3985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Total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64.570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67.670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2521"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9481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3457"/>
            <a:ext cx="10515600" cy="908479"/>
          </a:xfrm>
        </p:spPr>
        <p:txBody>
          <a:bodyPr>
            <a:normAutofit/>
          </a:bodyPr>
          <a:lstStyle/>
          <a:p>
            <a:pPr algn="ctr"/>
            <a:r>
              <a:rPr lang="es-CL" sz="3200" dirty="0" smtClean="0"/>
              <a:t>PRECIOS  ALMIDONES</a:t>
            </a:r>
            <a:endParaRPr lang="es-CL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243327"/>
            <a:ext cx="10515600" cy="3933635"/>
          </a:xfrm>
        </p:spPr>
        <p:txBody>
          <a:bodyPr/>
          <a:lstStyle/>
          <a:p>
            <a:pPr marL="0" indent="0">
              <a:buNone/>
            </a:pPr>
            <a:r>
              <a:rPr lang="es-CL" dirty="0" smtClean="0"/>
              <a:t> </a:t>
            </a:r>
          </a:p>
          <a:p>
            <a:pPr marL="0" indent="0">
              <a:buNone/>
            </a:pP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66880"/>
            <a:ext cx="2495550" cy="1333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86250"/>
              </p:ext>
            </p:extLst>
          </p:nvPr>
        </p:nvGraphicFramePr>
        <p:xfrm>
          <a:off x="2559811" y="1231393"/>
          <a:ext cx="7230366" cy="53522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8058"/>
                <a:gridCol w="1228058"/>
                <a:gridCol w="1092265"/>
                <a:gridCol w="955461"/>
                <a:gridCol w="776347"/>
                <a:gridCol w="367958"/>
                <a:gridCol w="536943"/>
                <a:gridCol w="444330"/>
                <a:gridCol w="600946"/>
              </a:tblGrid>
              <a:tr h="478980"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86188"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2735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IMPORTADOR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Costos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US$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CIF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Precio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Venta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46069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2018 est.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2018 Est </a:t>
                      </a:r>
                    </a:p>
                  </a:txBody>
                  <a:tcPr marL="0" marR="0" marT="0" marB="0" anchor="b"/>
                </a:tc>
              </a:tr>
              <a:tr h="46069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Ingredion Chile S 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540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490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538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440</a:t>
                      </a:r>
                    </a:p>
                  </a:txBody>
                  <a:tcPr marL="0" marR="0" marT="0" marB="0" anchor="b"/>
                </a:tc>
              </a:tr>
              <a:tr h="232735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Idal S 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480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380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440</a:t>
                      </a:r>
                    </a:p>
                  </a:txBody>
                  <a:tcPr marL="0" marR="0" marT="0" marB="0" anchor="b"/>
                </a:tc>
              </a:tr>
              <a:tr h="232735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Quimera SPA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</a:tr>
              <a:tr h="46069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CartocorCHILE S 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485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470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460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430</a:t>
                      </a:r>
                    </a:p>
                  </a:txBody>
                  <a:tcPr marL="0" marR="0" marT="0" marB="0" anchor="b"/>
                </a:tc>
              </a:tr>
              <a:tr h="46069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Inter. Paper Cartones.LTDA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</a:tr>
              <a:tr h="232735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46069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 Clientes Inportantes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46069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( Turqia, Paraguay)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395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390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455</a:t>
                      </a:r>
                    </a:p>
                  </a:txBody>
                  <a:tcPr marL="0" marR="0" marT="0" marB="0" anchor="b"/>
                </a:tc>
              </a:tr>
              <a:tr h="232735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32735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PROMAIZ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576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508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499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450</a:t>
                      </a:r>
                    </a:p>
                  </a:txBody>
                  <a:tcPr marL="0" marR="0" marT="0" marB="0" anchor="b"/>
                </a:tc>
              </a:tr>
              <a:tr h="263257"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63257"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372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21285"/>
            <a:ext cx="10515600" cy="1657001"/>
          </a:xfrm>
        </p:spPr>
        <p:txBody>
          <a:bodyPr>
            <a:normAutofit/>
          </a:bodyPr>
          <a:lstStyle/>
          <a:p>
            <a:pPr algn="ctr"/>
            <a:r>
              <a:rPr lang="es-CL" sz="3200" dirty="0" smtClean="0"/>
              <a:t>MERCADO JARABES</a:t>
            </a:r>
            <a:endParaRPr lang="es-CL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66880"/>
            <a:ext cx="2495550" cy="1333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3214809" y="1818194"/>
          <a:ext cx="5762381" cy="4366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9827"/>
                <a:gridCol w="738372"/>
                <a:gridCol w="1098329"/>
                <a:gridCol w="861434"/>
                <a:gridCol w="886047"/>
                <a:gridCol w="738372"/>
              </a:tblGrid>
              <a:tr h="258568"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2015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2016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2017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EST. 2018</a:t>
                      </a:r>
                      <a:endParaRPr lang="es-CL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Impor. Glucosa 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15.125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11.572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8.875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8.042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Ventas Promaiz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1.667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5.617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6870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8.680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Glucosec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330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330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350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Total Glucosa</a:t>
                      </a:r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16.792</a:t>
                      </a:r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17.189</a:t>
                      </a:r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15.745</a:t>
                      </a:r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16.722</a:t>
                      </a:r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Imp. Maltosa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9.832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9.163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6.192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5.200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Ventas Promaiz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476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2.532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3.460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Total Maltosa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9832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9639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8724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8660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Total Jarabes</a:t>
                      </a:r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26.624</a:t>
                      </a:r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26.828</a:t>
                      </a:r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24.469</a:t>
                      </a:r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25.382</a:t>
                      </a:r>
                      <a:endParaRPr lang="es-CL" sz="16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47281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Colorante Caramelo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5520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4685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3.900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4.800</a:t>
                      </a:r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25856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Total Jarabes </a:t>
                      </a:r>
                      <a:endParaRPr lang="es-CL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32.144</a:t>
                      </a:r>
                      <a:endParaRPr lang="es-CL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31.513</a:t>
                      </a:r>
                      <a:endParaRPr lang="es-CL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28.369</a:t>
                      </a:r>
                      <a:endParaRPr lang="es-CL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u="none" strike="noStrike">
                          <a:effectLst/>
                        </a:rPr>
                        <a:t>30.182</a:t>
                      </a:r>
                      <a:endParaRPr lang="es-CL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841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2684"/>
            <a:ext cx="10515600" cy="1279095"/>
          </a:xfrm>
        </p:spPr>
        <p:txBody>
          <a:bodyPr>
            <a:normAutofit/>
          </a:bodyPr>
          <a:lstStyle/>
          <a:p>
            <a:pPr algn="ctr"/>
            <a:r>
              <a:rPr lang="es-CL" sz="3200" dirty="0" smtClean="0"/>
              <a:t>PRECIOS  JARABES</a:t>
            </a:r>
            <a:endParaRPr lang="es-CL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66880"/>
            <a:ext cx="2495550" cy="1333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627950"/>
              </p:ext>
            </p:extLst>
          </p:nvPr>
        </p:nvGraphicFramePr>
        <p:xfrm>
          <a:off x="3398453" y="1082493"/>
          <a:ext cx="6379531" cy="57764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46"/>
                <a:gridCol w="683528"/>
                <a:gridCol w="962364"/>
                <a:gridCol w="683556"/>
                <a:gridCol w="561413"/>
                <a:gridCol w="413947"/>
                <a:gridCol w="788737"/>
                <a:gridCol w="816864"/>
                <a:gridCol w="646176"/>
              </a:tblGrid>
              <a:tr h="51549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COSTO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US$ CIF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Precios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VentaUS</a:t>
                      </a:r>
                      <a:r>
                        <a:rPr lang="es-C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1044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Glucosa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 EST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Est. 2018</a:t>
                      </a:r>
                    </a:p>
                  </a:txBody>
                  <a:tcPr marL="9525" marR="9525" marT="9525" marB="0" anchor="b"/>
                </a:tc>
              </a:tr>
              <a:tr h="222676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605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</a:tr>
              <a:tr h="222676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Ingredion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630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535</a:t>
                      </a:r>
                    </a:p>
                  </a:txBody>
                  <a:tcPr marL="9525" marR="9525" marT="9525" marB="0" anchor="b"/>
                </a:tc>
              </a:tr>
              <a:tr h="371044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otros (env. China)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520</a:t>
                      </a:r>
                    </a:p>
                  </a:txBody>
                  <a:tcPr marL="9525" marR="9525" marT="9525" marB="0" anchor="b"/>
                </a:tc>
              </a:tr>
              <a:tr h="371044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Promaiz Glucosa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607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566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547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</a:tr>
              <a:tr h="371044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 Glucosa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2676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2676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Maltosa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4472C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2676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490</a:t>
                      </a:r>
                    </a:p>
                  </a:txBody>
                  <a:tcPr marL="9525" marR="9525" marT="9525" marB="0" anchor="b"/>
                </a:tc>
              </a:tr>
              <a:tr h="222676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Ingredion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371044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Maltexco ( env. China)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605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480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222676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Dos En Uno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4472C4"/>
                          </a:solidFill>
                          <a:effectLst/>
                          <a:latin typeface="Calibri" panose="020F0502020204030204" pitchFamily="34" charset="0"/>
                        </a:rPr>
                        <a:t>510</a:t>
                      </a:r>
                    </a:p>
                  </a:txBody>
                  <a:tcPr marL="9525" marR="9525" marT="9525" marB="0" anchor="b"/>
                </a:tc>
              </a:tr>
              <a:tr h="371044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Promaiz Maltosa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548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547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</a:tr>
              <a:tr h="371044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 Maltosa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2676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2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718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Total Jarabes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70AD47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70AD47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1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1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1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1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2676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54823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1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1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1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1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2676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Glucosec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1450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987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94944" y="582515"/>
            <a:ext cx="101315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i="1" dirty="0" smtClean="0"/>
              <a:t>                                                                                    </a:t>
            </a:r>
          </a:p>
          <a:p>
            <a:endParaRPr lang="es-CL" sz="2000" b="1" i="1" dirty="0"/>
          </a:p>
          <a:p>
            <a:pPr algn="ctr"/>
            <a:r>
              <a:rPr lang="es-CL" sz="2000" b="1" i="1" dirty="0" smtClean="0"/>
              <a:t>ACCIONES TECNICAS </a:t>
            </a:r>
            <a:endParaRPr lang="es-CL" sz="2000" b="1" i="1" dirty="0"/>
          </a:p>
          <a:p>
            <a:pPr algn="just"/>
            <a:endParaRPr lang="es-CL" sz="2000" b="1" dirty="0" smtClean="0"/>
          </a:p>
          <a:p>
            <a:pPr algn="just"/>
            <a:endParaRPr lang="es-CL" sz="2000" b="1" dirty="0" smtClean="0"/>
          </a:p>
          <a:p>
            <a:r>
              <a:rPr lang="es-CL" sz="20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419790"/>
              </p:ext>
            </p:extLst>
          </p:nvPr>
        </p:nvGraphicFramePr>
        <p:xfrm>
          <a:off x="890016" y="1548647"/>
          <a:ext cx="9741408" cy="6120765"/>
        </p:xfrm>
        <a:graphic>
          <a:graphicData uri="http://schemas.openxmlformats.org/drawingml/2006/table">
            <a:tbl>
              <a:tblPr/>
              <a:tblGrid>
                <a:gridCol w="9741408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30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CMPC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Tissue, coordinar fecha de prueba de homologación del Almidon Catiónico en planta Puente Alto. Prueba se fija para el 28-02-2018 pero se pospone para el 5-3-2018.</a:t>
                      </a: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CMPC Valdivia, visita técnica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por problemas en preparación Almidón Oxidado; cañerías de Equipo se bloquea. Se acuerda el recambio del almidón enviándose producto retamizado.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Casval, revisión de preparación del adhesivo de corrugado. Se implementa medición de viscosidad.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CMPC Papeles Cordillera, revisión de propuestas para instalar filtro en línea de almidón catiónico. Se sugiere no instalar filtro por existir ya un sistema de filtros después de motobombas.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Promaiz, emisión de Ficha Técnica y Hoja De Seguridad del Almidón Acido en idioma inglés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Asesoría técnica con Almidones Nativos uso industrial y Acido para la elaboración de briquetas. ( sustituto de leña para calefacción)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La exportación a Perú de Jarabe de Glucosa sigue técnicamente evaluándose.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Se envío cotización de Jarabe de Glucosa a Colombia </a:t>
                      </a: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315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029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641">
                <a:tc>
                  <a:txBody>
                    <a:bodyPr/>
                    <a:lstStyle/>
                    <a:p>
                      <a:pPr algn="r" fontAlgn="b"/>
                      <a:r>
                        <a:rPr lang="es-C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                                                                           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     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algn="l" fontAlgn="b"/>
                      <a:endParaRPr lang="es-CL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0168315" y="5990630"/>
            <a:ext cx="1651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Febrero  2018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300338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8" y="1700577"/>
            <a:ext cx="5148115" cy="3432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2587</TotalTime>
  <Words>727</Words>
  <Application>Microsoft Office PowerPoint</Application>
  <PresentationFormat>Panorámica</PresentationFormat>
  <Paragraphs>447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MERCADO ALMIDONES</vt:lpstr>
      <vt:lpstr>PRECIOS  ALMIDONES</vt:lpstr>
      <vt:lpstr>MERCADO JARABES</vt:lpstr>
      <vt:lpstr>PRECIOS  JARABES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Roberto Mora</cp:lastModifiedBy>
  <cp:revision>280</cp:revision>
  <dcterms:created xsi:type="dcterms:W3CDTF">2017-08-07T15:40:52Z</dcterms:created>
  <dcterms:modified xsi:type="dcterms:W3CDTF">2018-03-05T13:00:30Z</dcterms:modified>
</cp:coreProperties>
</file>