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63" r:id="rId4"/>
    <p:sldId id="286" r:id="rId5"/>
    <p:sldId id="285" r:id="rId6"/>
    <p:sldId id="258" r:id="rId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84" autoAdjust="0"/>
    <p:restoredTop sz="94737" autoAdjust="0"/>
  </p:normalViewPr>
  <p:slideViewPr>
    <p:cSldViewPr snapToGrid="0">
      <p:cViewPr>
        <p:scale>
          <a:sx n="91" d="100"/>
          <a:sy n="91" d="100"/>
        </p:scale>
        <p:origin x="1554" y="57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12A742-8D69-480C-AD46-8AA5DFDAFAC9}" type="datetimeFigureOut">
              <a:rPr lang="es-CL" smtClean="0"/>
              <a:t>07/05/2018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79758-F244-4606-B009-0A6954766C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2819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07/05/2018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6721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07/05/2018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76490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07/05/2018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9392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07/05/2018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6704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07/05/2018</a:t>
            </a:fld>
            <a:endParaRPr lang="es-CL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371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07/05/2018</a:t>
            </a:fld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53477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07/05/2018</a:t>
            </a:fld>
            <a:endParaRPr lang="es-CL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04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07/05/2018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50991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07/05/2018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7989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07/05/2018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8740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07/05/2018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6426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07/05/2018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7268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106495" y="4320176"/>
            <a:ext cx="90736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/>
              <a:t>         </a:t>
            </a:r>
            <a:r>
              <a:rPr lang="es-CL" sz="2800" b="1" dirty="0" smtClean="0"/>
              <a:t>                </a:t>
            </a:r>
            <a:r>
              <a:rPr lang="es-CL" sz="3500" b="1" dirty="0" smtClean="0"/>
              <a:t>Area Comercial   </a:t>
            </a:r>
            <a:endParaRPr lang="es-CL" sz="35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784" y="1540939"/>
            <a:ext cx="4384446" cy="2675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/>
          <p:cNvSpPr txBox="1"/>
          <p:nvPr/>
        </p:nvSpPr>
        <p:spPr>
          <a:xfrm>
            <a:off x="9958039" y="5148293"/>
            <a:ext cx="1910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i="1" dirty="0" smtClean="0"/>
              <a:t>ABRIL  2018</a:t>
            </a:r>
            <a:endParaRPr lang="es-CL" sz="2400" i="1" dirty="0"/>
          </a:p>
        </p:txBody>
      </p:sp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33108" cy="130013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923" y="36923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259173" y="247390"/>
            <a:ext cx="6883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i="1" dirty="0" smtClean="0"/>
          </a:p>
          <a:p>
            <a:endParaRPr lang="es-CL" i="1" dirty="0" smtClean="0"/>
          </a:p>
          <a:p>
            <a:endParaRPr lang="es-CL" i="1" dirty="0" smtClean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847781"/>
              </p:ext>
            </p:extLst>
          </p:nvPr>
        </p:nvGraphicFramePr>
        <p:xfrm>
          <a:off x="1586915" y="210470"/>
          <a:ext cx="9067801" cy="6519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7577"/>
                <a:gridCol w="2463896"/>
                <a:gridCol w="1744993"/>
                <a:gridCol w="1988475"/>
                <a:gridCol w="562860"/>
              </a:tblGrid>
              <a:tr h="23019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b="1" i="1" dirty="0" smtClean="0"/>
                        <a:t> Análisis de ventas   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77574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</a:t>
                      </a:r>
                    </a:p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PRODUCTOS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</a:t>
                      </a:r>
                      <a:r>
                        <a:rPr lang="es-CL" sz="20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MARZO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EST. </a:t>
                      </a:r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ABRIL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REAL ABRIL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27323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(2017)</a:t>
                      </a:r>
                      <a:endParaRPr lang="es-CL" sz="14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ALMIDON NATIVO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392        </a:t>
                      </a:r>
                      <a:r>
                        <a:rPr lang="es-CL" sz="14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  <a:endParaRPr lang="es-CL" sz="14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0775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ALMIDON MODIFICADO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339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531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435        </a:t>
                      </a:r>
                      <a:r>
                        <a:rPr lang="es-CL" sz="14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  <a:endParaRPr lang="es-CL" sz="14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Total</a:t>
                      </a:r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  <a:endParaRPr lang="es-CL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  <a:endParaRPr lang="es-CL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  <a:endParaRPr lang="es-CL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6861"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JARABE GLUCOSA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686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550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481        </a:t>
                      </a:r>
                      <a:r>
                        <a:rPr lang="es-CL" sz="14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  <a:endParaRPr lang="es-CL" sz="14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JARABE MALTOSA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221         </a:t>
                      </a:r>
                      <a:r>
                        <a:rPr lang="es-CL" sz="14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  <a:endParaRPr lang="es-CL" sz="14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0654716" y="6430683"/>
            <a:ext cx="1537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ABRIL  2018</a:t>
            </a:r>
            <a:endParaRPr lang="es-CL" i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782077" y="4614801"/>
            <a:ext cx="303953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s-CL" dirty="0"/>
              <a:t>SUB </a:t>
            </a:r>
            <a:r>
              <a:rPr lang="es-CL" dirty="0" smtClean="0"/>
              <a:t>PRODUCTOS: Marzo</a:t>
            </a:r>
            <a:endParaRPr lang="es-CL" dirty="0"/>
          </a:p>
          <a:p>
            <a:pPr fontAlgn="b"/>
            <a:endParaRPr lang="es-CL" dirty="0" smtClean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chemeClr val="dk1"/>
                </a:solidFill>
              </a:rPr>
              <a:t>Torta </a:t>
            </a:r>
            <a:r>
              <a:rPr lang="es-CL" sz="1400" dirty="0">
                <a:solidFill>
                  <a:schemeClr val="dk1"/>
                </a:solidFill>
              </a:rPr>
              <a:t>de Germen </a:t>
            </a:r>
            <a:r>
              <a:rPr lang="es-CL" sz="1400" dirty="0" smtClean="0">
                <a:solidFill>
                  <a:schemeClr val="dk1"/>
                </a:solidFill>
              </a:rPr>
              <a:t>:48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Gluten </a:t>
            </a:r>
            <a:r>
              <a:rPr lang="es-CL" sz="1400" dirty="0" smtClean="0">
                <a:solidFill>
                  <a:schemeClr val="dk1"/>
                </a:solidFill>
              </a:rPr>
              <a:t>Meal: 53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Fibra </a:t>
            </a:r>
            <a:r>
              <a:rPr lang="es-CL" sz="1400" dirty="0" smtClean="0">
                <a:solidFill>
                  <a:schemeClr val="dk1"/>
                </a:solidFill>
              </a:rPr>
              <a:t>Húmeda: 390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Aceite </a:t>
            </a:r>
            <a:r>
              <a:rPr lang="es-CL" sz="1400" dirty="0" smtClean="0">
                <a:solidFill>
                  <a:schemeClr val="dk1"/>
                </a:solidFill>
              </a:rPr>
              <a:t>Granel: 26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GLUTEN FEED </a:t>
            </a:r>
            <a:r>
              <a:rPr lang="es-CL" sz="1400" dirty="0" smtClean="0">
                <a:solidFill>
                  <a:schemeClr val="dk1"/>
                </a:solidFill>
              </a:rPr>
              <a:t>:15 Ton</a:t>
            </a:r>
            <a:endParaRPr lang="es-CL" sz="1400" dirty="0">
              <a:solidFill>
                <a:schemeClr val="dk1"/>
              </a:solidFill>
            </a:endParaRPr>
          </a:p>
          <a:p>
            <a:endParaRPr lang="es-CL" dirty="0"/>
          </a:p>
        </p:txBody>
      </p:sp>
      <p:sp>
        <p:nvSpPr>
          <p:cNvPr id="10" name="CuadroTexto 9"/>
          <p:cNvSpPr txBox="1"/>
          <p:nvPr/>
        </p:nvSpPr>
        <p:spPr>
          <a:xfrm>
            <a:off x="8296156" y="4614801"/>
            <a:ext cx="303953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s-CL" dirty="0"/>
              <a:t>SUB </a:t>
            </a:r>
            <a:r>
              <a:rPr lang="es-CL" dirty="0" smtClean="0"/>
              <a:t>PRODUCTOS: Abril</a:t>
            </a:r>
            <a:endParaRPr lang="es-CL" dirty="0"/>
          </a:p>
          <a:p>
            <a:pPr fontAlgn="b"/>
            <a:endParaRPr lang="es-CL" dirty="0" smtClean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chemeClr val="dk1"/>
                </a:solidFill>
              </a:rPr>
              <a:t>Torta </a:t>
            </a:r>
            <a:r>
              <a:rPr lang="es-CL" sz="1400" dirty="0">
                <a:solidFill>
                  <a:schemeClr val="dk1"/>
                </a:solidFill>
              </a:rPr>
              <a:t>de Germen </a:t>
            </a:r>
            <a:r>
              <a:rPr lang="es-CL" sz="1400" dirty="0" smtClean="0">
                <a:solidFill>
                  <a:schemeClr val="dk1"/>
                </a:solidFill>
              </a:rPr>
              <a:t>:87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Gluten </a:t>
            </a:r>
            <a:r>
              <a:rPr lang="es-CL" sz="1400" dirty="0" smtClean="0">
                <a:solidFill>
                  <a:schemeClr val="dk1"/>
                </a:solidFill>
              </a:rPr>
              <a:t>Meal: 149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Fibra </a:t>
            </a:r>
            <a:r>
              <a:rPr lang="es-CL" sz="1400" dirty="0" smtClean="0">
                <a:solidFill>
                  <a:schemeClr val="dk1"/>
                </a:solidFill>
              </a:rPr>
              <a:t>Húmeda: 458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Aceite </a:t>
            </a:r>
            <a:r>
              <a:rPr lang="es-CL" sz="1400" dirty="0" smtClean="0">
                <a:solidFill>
                  <a:schemeClr val="dk1"/>
                </a:solidFill>
              </a:rPr>
              <a:t>Granel: 53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GLUTEN FEED </a:t>
            </a:r>
            <a:r>
              <a:rPr lang="es-CL" sz="1400" dirty="0" smtClean="0">
                <a:solidFill>
                  <a:schemeClr val="dk1"/>
                </a:solidFill>
              </a:rPr>
              <a:t>:204 Ton</a:t>
            </a:r>
            <a:endParaRPr lang="es-CL" sz="1400" dirty="0">
              <a:solidFill>
                <a:schemeClr val="dk1"/>
              </a:solidFill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006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66880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04194" y="843266"/>
            <a:ext cx="93226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                                                                 </a:t>
            </a:r>
            <a:r>
              <a:rPr lang="es-CL" sz="2000" b="1" i="1" dirty="0" smtClean="0"/>
              <a:t>ACCIONES COMERCIALES </a:t>
            </a:r>
            <a:endParaRPr lang="es-CL" sz="2000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880534" y="4408623"/>
            <a:ext cx="107978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EN DESARROLLO</a:t>
            </a:r>
          </a:p>
          <a:p>
            <a:endParaRPr lang="es-CL" dirty="0"/>
          </a:p>
          <a:p>
            <a:r>
              <a:rPr lang="es-CL" dirty="0" smtClean="0"/>
              <a:t>IANSA  				                               ALIMENTICIO                                                ALMIDON BH</a:t>
            </a:r>
          </a:p>
          <a:p>
            <a:r>
              <a:rPr lang="es-CL" dirty="0" smtClean="0"/>
              <a:t>CCU 				                               ALIMENTICIO                                                MALTOSA</a:t>
            </a:r>
          </a:p>
          <a:p>
            <a:r>
              <a:rPr lang="es-CL" dirty="0" smtClean="0"/>
              <a:t>BRIGGEN S.A			                               ALIMENTICIO                                                GLUCOSA</a:t>
            </a:r>
            <a:endParaRPr lang="es-CL" dirty="0"/>
          </a:p>
        </p:txBody>
      </p:sp>
      <p:sp>
        <p:nvSpPr>
          <p:cNvPr id="8" name="CuadroTexto 7"/>
          <p:cNvSpPr txBox="1"/>
          <p:nvPr/>
        </p:nvSpPr>
        <p:spPr>
          <a:xfrm>
            <a:off x="880534" y="1779559"/>
            <a:ext cx="109467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/>
              <a:t>CLIENTES CREADOS </a:t>
            </a:r>
            <a:r>
              <a:rPr lang="es-CL" b="1" dirty="0" smtClean="0"/>
              <a:t>				SECTOR				PRODUCTO</a:t>
            </a:r>
            <a:endParaRPr lang="es-CL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CL" dirty="0" smtClean="0">
                <a:solidFill>
                  <a:srgbClr val="000000"/>
                </a:solidFill>
                <a:latin typeface="Calibri" panose="020F0502020204030204" pitchFamily="34" charset="0"/>
              </a:rPr>
              <a:t>Nestlé</a:t>
            </a:r>
            <a:r>
              <a:rPr lang="es-CL" dirty="0">
                <a:solidFill>
                  <a:srgbClr val="000000"/>
                </a:solidFill>
                <a:latin typeface="Calibri" panose="020F0502020204030204" pitchFamily="34" charset="0"/>
              </a:rPr>
              <a:t>, Purina, </a:t>
            </a:r>
            <a:r>
              <a:rPr lang="es-CL" dirty="0" smtClean="0">
                <a:solidFill>
                  <a:srgbClr val="000000"/>
                </a:solidFill>
                <a:latin typeface="Calibri" panose="020F0502020204030204" pitchFamily="34" charset="0"/>
              </a:rPr>
              <a:t>					ALIMENTICIO			FIBRA SECA</a:t>
            </a:r>
            <a:endParaRPr lang="es-CL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CL" dirty="0">
                <a:solidFill>
                  <a:srgbClr val="000000"/>
                </a:solidFill>
                <a:latin typeface="Calibri" panose="020F0502020204030204" pitchFamily="34" charset="0"/>
              </a:rPr>
              <a:t>IANSAGRO </a:t>
            </a:r>
            <a:r>
              <a:rPr lang="es-CL" dirty="0" smtClean="0">
                <a:solidFill>
                  <a:srgbClr val="000000"/>
                </a:solidFill>
                <a:latin typeface="Calibri" panose="020F0502020204030204" pitchFamily="34" charset="0"/>
              </a:rPr>
              <a:t>					N. ANIMAL			GLUTEN FEED</a:t>
            </a:r>
          </a:p>
          <a:p>
            <a:r>
              <a:rPr lang="es-CL" dirty="0" smtClean="0">
                <a:solidFill>
                  <a:srgbClr val="000000"/>
                </a:solidFill>
                <a:latin typeface="Calibri" panose="020F0502020204030204" pitchFamily="34" charset="0"/>
              </a:rPr>
              <a:t>BML SPRUT					N. ANIMAL 			GLUTEN MEAL</a:t>
            </a:r>
          </a:p>
          <a:p>
            <a:r>
              <a:rPr lang="es-CL" dirty="0" smtClean="0">
                <a:solidFill>
                  <a:srgbClr val="000000"/>
                </a:solidFill>
                <a:latin typeface="Calibri" panose="020F0502020204030204" pitchFamily="34" charset="0"/>
              </a:rPr>
              <a:t>GRANOTEC					ALIMENTICIO			</a:t>
            </a:r>
            <a:r>
              <a:rPr lang="es-CL" dirty="0" smtClean="0">
                <a:solidFill>
                  <a:srgbClr val="000000"/>
                </a:solidFill>
                <a:latin typeface="Calibri" panose="020F0502020204030204" pitchFamily="34" charset="0"/>
              </a:rPr>
              <a:t>BH</a:t>
            </a:r>
          </a:p>
          <a:p>
            <a:endParaRPr lang="es-CL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CL" dirty="0"/>
          </a:p>
        </p:txBody>
      </p:sp>
      <p:sp>
        <p:nvSpPr>
          <p:cNvPr id="10" name="CuadroTexto 9"/>
          <p:cNvSpPr txBox="1"/>
          <p:nvPr/>
        </p:nvSpPr>
        <p:spPr>
          <a:xfrm>
            <a:off x="10654716" y="6430683"/>
            <a:ext cx="1537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ABRIL  2018</a:t>
            </a:r>
            <a:endParaRPr lang="es-CL" i="1" dirty="0"/>
          </a:p>
        </p:txBody>
      </p:sp>
    </p:spTree>
    <p:extLst>
      <p:ext uri="{BB962C8B-B14F-4D97-AF65-F5344CB8AC3E}">
        <p14:creationId xmlns:p14="http://schemas.microsoft.com/office/powerpoint/2010/main" val="10329446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94944" y="582515"/>
            <a:ext cx="101315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i="1" dirty="0" smtClean="0"/>
              <a:t>                                                                                    </a:t>
            </a:r>
          </a:p>
          <a:p>
            <a:endParaRPr lang="es-CL" sz="2000" b="1" i="1" dirty="0"/>
          </a:p>
          <a:p>
            <a:pPr algn="ctr"/>
            <a:r>
              <a:rPr lang="es-CL" sz="2000" b="1" i="1" dirty="0" smtClean="0"/>
              <a:t>ACCIONES COMERCIALES </a:t>
            </a:r>
            <a:endParaRPr lang="es-CL" sz="2000" b="1" i="1" dirty="0"/>
          </a:p>
          <a:p>
            <a:pPr algn="just"/>
            <a:endParaRPr lang="es-CL" sz="2000" b="1" dirty="0" smtClean="0"/>
          </a:p>
          <a:p>
            <a:pPr algn="just"/>
            <a:endParaRPr lang="es-CL" sz="2000" b="1" dirty="0" smtClean="0"/>
          </a:p>
          <a:p>
            <a:r>
              <a:rPr lang="es-CL" sz="20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306020"/>
              </p:ext>
            </p:extLst>
          </p:nvPr>
        </p:nvGraphicFramePr>
        <p:xfrm>
          <a:off x="865632" y="1548647"/>
          <a:ext cx="9765792" cy="7218045"/>
        </p:xfrm>
        <a:graphic>
          <a:graphicData uri="http://schemas.openxmlformats.org/drawingml/2006/table">
            <a:tbl>
              <a:tblPr/>
              <a:tblGrid>
                <a:gridCol w="9765792"/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Durante el mes de Marzo Ingredion inicio un ataque de precios en todo el mercado Industrial y Alimenticio en Jarabes y Almidones con la finalidad de recuperar volúmenes perdidos en los grandes clientes, caso I. Paper,  E. Carozzi.  </a:t>
                      </a: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30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Se concreto el cierre de Negocios con Cartocor por todo un año en Almidon Nativo. 1.322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toneladas</a:t>
                      </a:r>
                      <a:endParaRPr lang="es-CL" sz="1800" b="0" i="0" u="none" strike="noStrike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Granotec aprobó nuestro Almidon Nativo BH y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se ha incorporado como cliente y en Abril hará las pruebas industriales.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Iansagro, el primer productor de Alimentos Balanceados en Nutrición Animal, tiene una capacidad de consumo de toda la producción de Gluten Feed de Promaiz. Ya está usando el producto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E.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Carozzi nos asigno el 100% de los almidones nativos y baja humedad 140 ton mes y los Jarabes en tres proveedores, quedando Promaiz con el 50 % de Glucosa solamente.</a:t>
                      </a: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Se inician las acciones con Chilempack para homologar el Almidon nativo uso industrial.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Se incorporó Papelera Concepción con Almidones Catiónico y Almidon nativo.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18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457200" lvl="1" indent="0" algn="l" fontAlgn="b">
                        <a:buFont typeface="Arial" panose="020B0604020202020204" pitchFamily="34" charset="0"/>
                        <a:buNone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Derivado de esta condición deberemos tener presente el argumento comercial de Promaiz al ofrecer al mercado productos de calidad, buen servicio técnico, stock de seguridad adecuado y logística junto a precios competitivos; elementos fundamentales para seguir aumentando nuestra presencia en el mercado.</a:t>
                      </a:r>
                    </a:p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029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641">
                <a:tc>
                  <a:txBody>
                    <a:bodyPr/>
                    <a:lstStyle/>
                    <a:p>
                      <a:pPr algn="r" fontAlgn="b"/>
                      <a:r>
                        <a:rPr lang="es-C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                                                                              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</a:t>
                      </a:r>
                      <a:r>
                        <a:rPr lang="es-CL" sz="1800" i="1" baseline="0" dirty="0" smtClean="0"/>
                        <a:t>      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                                      </a:t>
                      </a:r>
                      <a:r>
                        <a:rPr lang="es-CL" sz="1800" i="1" baseline="0" dirty="0" smtClean="0"/>
                        <a:t>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algn="l" fontAlgn="b"/>
                      <a:endParaRPr lang="es-CL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0654716" y="6430683"/>
            <a:ext cx="1537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ABRIL  2018</a:t>
            </a:r>
            <a:endParaRPr lang="es-CL" i="1" dirty="0"/>
          </a:p>
        </p:txBody>
      </p:sp>
    </p:spTree>
    <p:extLst>
      <p:ext uri="{BB962C8B-B14F-4D97-AF65-F5344CB8AC3E}">
        <p14:creationId xmlns:p14="http://schemas.microsoft.com/office/powerpoint/2010/main" val="166810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94944" y="582515"/>
            <a:ext cx="101315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i="1" dirty="0" smtClean="0"/>
              <a:t>                                                                                    </a:t>
            </a:r>
          </a:p>
          <a:p>
            <a:endParaRPr lang="es-CL" sz="2000" b="1" i="1" dirty="0"/>
          </a:p>
          <a:p>
            <a:pPr algn="ctr"/>
            <a:r>
              <a:rPr lang="es-CL" sz="2000" b="1" i="1" dirty="0" smtClean="0"/>
              <a:t>ACCIONES TECNICAS </a:t>
            </a:r>
            <a:endParaRPr lang="es-CL" sz="2000" b="1" i="1" dirty="0"/>
          </a:p>
          <a:p>
            <a:pPr algn="just"/>
            <a:endParaRPr lang="es-CL" sz="2000" b="1" dirty="0" smtClean="0"/>
          </a:p>
          <a:p>
            <a:pPr algn="just"/>
            <a:endParaRPr lang="es-CL" sz="2000" b="1" dirty="0" smtClean="0"/>
          </a:p>
          <a:p>
            <a:r>
              <a:rPr lang="es-CL" sz="20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470204"/>
              </p:ext>
            </p:extLst>
          </p:nvPr>
        </p:nvGraphicFramePr>
        <p:xfrm>
          <a:off x="890016" y="1548647"/>
          <a:ext cx="9741408" cy="6669405"/>
        </p:xfrm>
        <a:graphic>
          <a:graphicData uri="http://schemas.openxmlformats.org/drawingml/2006/table">
            <a:tbl>
              <a:tblPr/>
              <a:tblGrid>
                <a:gridCol w="9741408"/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CMPC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Tissue, asistencia técnica en prueba de homologación del Almidon Catiónico en planta Puente Alto. Prueba se inició 05-03-2018 y fue suspendida el 07-03-2018. Se genera informe y mantiene contacto con el cliente para que se retome la prueba industrial.</a:t>
                      </a: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30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18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CMPC Papeles Cordillera, revisión preparación y aplicación de los almidones catiónico y nativo; procesos en normalidad.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18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Lab. Promaiz, coordinación de acciones para responder a CMPC Cartulinas Valdivia reclamos de Almidón mezclado y Almidón con grumos.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18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Paimasa, atender reclamo de almidón con material que tapa bombas. También coordinar y apoyar visita de técnicos de Planta Corrugado para mostrar proceso de envasado de almidones recuperados.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18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Traducción al inglés Hoja de Datos de Seguridad del Almidón Acido.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18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029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641">
                <a:tc>
                  <a:txBody>
                    <a:bodyPr/>
                    <a:lstStyle/>
                    <a:p>
                      <a:pPr algn="r" fontAlgn="b"/>
                      <a:r>
                        <a:rPr lang="es-C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                                                                              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</a:t>
                      </a:r>
                      <a:r>
                        <a:rPr lang="es-CL" sz="1800" i="1" baseline="0" dirty="0" smtClean="0"/>
                        <a:t>      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                                      </a:t>
                      </a:r>
                      <a:r>
                        <a:rPr lang="es-CL" sz="1800" i="1" baseline="0" dirty="0" smtClean="0"/>
                        <a:t>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algn="l" fontAlgn="b"/>
                      <a:endParaRPr lang="es-CL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0654716" y="6430683"/>
            <a:ext cx="1537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ABRIL  2018</a:t>
            </a:r>
            <a:endParaRPr lang="es-CL" i="1" dirty="0"/>
          </a:p>
        </p:txBody>
      </p:sp>
    </p:spTree>
    <p:extLst>
      <p:ext uri="{BB962C8B-B14F-4D97-AF65-F5344CB8AC3E}">
        <p14:creationId xmlns:p14="http://schemas.microsoft.com/office/powerpoint/2010/main" val="300338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379" y="3538727"/>
            <a:ext cx="624841" cy="3901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61" y="3573362"/>
            <a:ext cx="624841" cy="3901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779" y="3691127"/>
            <a:ext cx="624841" cy="3901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58" y="1700577"/>
            <a:ext cx="5148115" cy="34320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CuadroTexto 13"/>
          <p:cNvSpPr txBox="1"/>
          <p:nvPr/>
        </p:nvSpPr>
        <p:spPr>
          <a:xfrm>
            <a:off x="6011298" y="531430"/>
            <a:ext cx="136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 smtClean="0"/>
              <a:t>                                 Fin.</a:t>
            </a:r>
            <a:endParaRPr lang="es-CL" sz="3500" b="1" dirty="0"/>
          </a:p>
        </p:txBody>
      </p:sp>
    </p:spTree>
    <p:extLst>
      <p:ext uri="{BB962C8B-B14F-4D97-AF65-F5344CB8AC3E}">
        <p14:creationId xmlns:p14="http://schemas.microsoft.com/office/powerpoint/2010/main" val="5304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3176</TotalTime>
  <Words>503</Words>
  <Application>Microsoft Office PowerPoint</Application>
  <PresentationFormat>Panorámica</PresentationFormat>
  <Paragraphs>108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Paolo Gonzalez</cp:lastModifiedBy>
  <cp:revision>313</cp:revision>
  <dcterms:created xsi:type="dcterms:W3CDTF">2017-08-07T15:40:52Z</dcterms:created>
  <dcterms:modified xsi:type="dcterms:W3CDTF">2018-05-07T12:20:49Z</dcterms:modified>
</cp:coreProperties>
</file>