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3" r:id="rId4"/>
    <p:sldId id="286" r:id="rId5"/>
    <p:sldId id="289" r:id="rId6"/>
    <p:sldId id="287" r:id="rId7"/>
    <p:sldId id="288" r:id="rId8"/>
    <p:sldId id="258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94737" autoAdjust="0"/>
  </p:normalViewPr>
  <p:slideViewPr>
    <p:cSldViewPr snapToGrid="0">
      <p:cViewPr varScale="1">
        <p:scale>
          <a:sx n="79" d="100"/>
          <a:sy n="79" d="100"/>
        </p:scale>
        <p:origin x="390" y="-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2A742-8D69-480C-AD46-8AA5DFDAFAC9}" type="datetimeFigureOut">
              <a:rPr lang="es-CL" smtClean="0"/>
              <a:t>05-06-2018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79758-F244-4606-B009-0A6954766CA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281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BAD39-4A3A-426F-B6E5-770DE24E5357}" type="slidenum">
              <a:rPr lang="es-CL" smtClean="0">
                <a:solidFill>
                  <a:prstClr val="black"/>
                </a:solidFill>
              </a:rPr>
              <a:pPr/>
              <a:t>6</a:t>
            </a:fld>
            <a:endParaRPr lang="es-C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28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721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7649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9392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6704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71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5347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04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5099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7989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8740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6426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05-06-2018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7268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106495" y="4320176"/>
            <a:ext cx="90736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         </a:t>
            </a:r>
            <a:r>
              <a:rPr lang="es-CL" sz="2800" b="1" dirty="0" smtClean="0"/>
              <a:t>                </a:t>
            </a:r>
            <a:r>
              <a:rPr lang="es-CL" sz="3500" b="1" dirty="0" smtClean="0"/>
              <a:t>Area Comercial   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4" y="1540939"/>
            <a:ext cx="4384446" cy="2675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9958039" y="5148293"/>
            <a:ext cx="1910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i="1" dirty="0" smtClean="0"/>
              <a:t>MAYO  2018</a:t>
            </a:r>
            <a:endParaRPr lang="es-CL" sz="2400" i="1" dirty="0"/>
          </a:p>
        </p:txBody>
      </p:sp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33108" cy="130013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923" y="36923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259173" y="247390"/>
            <a:ext cx="6883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i="1" dirty="0" smtClean="0"/>
          </a:p>
          <a:p>
            <a:endParaRPr lang="es-CL" i="1" dirty="0" smtClean="0"/>
          </a:p>
          <a:p>
            <a:endParaRPr lang="es-CL" i="1" dirty="0" smtClean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663691"/>
              </p:ext>
            </p:extLst>
          </p:nvPr>
        </p:nvGraphicFramePr>
        <p:xfrm>
          <a:off x="1619075" y="210470"/>
          <a:ext cx="10121821" cy="6854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8140"/>
                <a:gridCol w="2618441"/>
                <a:gridCol w="1854445"/>
                <a:gridCol w="2113200"/>
                <a:gridCol w="1117595"/>
              </a:tblGrid>
              <a:tr h="6994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b="1" i="1" dirty="0" smtClean="0"/>
                        <a:t> Análisis de ventas   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77574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endParaRPr lang="es-CL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PRODUCTOS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</a:t>
                      </a:r>
                      <a:r>
                        <a:rPr lang="es-CL" sz="20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ABRIL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EST. </a:t>
                      </a:r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20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REAL MAYO</a:t>
                      </a:r>
                      <a:endParaRPr lang="es-CL" sz="20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8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Vs </a:t>
                      </a:r>
                      <a:r>
                        <a:rPr lang="es-CL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 2018</a:t>
                      </a:r>
                      <a:endParaRPr lang="es-CL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7323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(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  <a:r>
                        <a:rPr lang="es-CL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CL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ALMIDON NATIVO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842        </a:t>
                      </a:r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  <a:endParaRPr lang="es-CL" sz="14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0775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ALMIDON MODIFICADO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580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442        </a:t>
                      </a:r>
                      <a:r>
                        <a:rPr lang="es-CL" sz="14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  <a:endParaRPr lang="es-CL" sz="14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</a:t>
                      </a:r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  <a:endParaRPr lang="es-CL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  <a:endParaRPr lang="es-CL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1284        </a:t>
                      </a:r>
                      <a:r>
                        <a:rPr lang="es-CL" sz="14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  <a:endParaRPr lang="es-CL" sz="14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246861"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GLUCOSA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600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563        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  <a:endParaRPr lang="es-CL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s-CL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JARABE MALTOSA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168         </a:t>
                      </a:r>
                      <a:r>
                        <a:rPr lang="es-CL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endParaRPr lang="es-CL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s-CL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820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731          </a:t>
                      </a:r>
                      <a:r>
                        <a:rPr lang="es-CL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  <a:endParaRPr lang="es-CL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L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89%</a:t>
                      </a:r>
                      <a:endParaRPr lang="es-CL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48063"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8855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MAYO  2018</a:t>
            </a:r>
            <a:endParaRPr lang="es-CL" i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7788231" y="4857452"/>
            <a:ext cx="30395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dirty="0"/>
              <a:t>SUB </a:t>
            </a:r>
            <a:r>
              <a:rPr lang="es-CL" dirty="0" smtClean="0"/>
              <a:t>PRODUCTOS: Mayo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Torta </a:t>
            </a:r>
            <a:r>
              <a:rPr lang="es-CL" sz="1400" dirty="0">
                <a:solidFill>
                  <a:schemeClr val="dk1"/>
                </a:solidFill>
              </a:rPr>
              <a:t>de Germen </a:t>
            </a:r>
            <a:r>
              <a:rPr lang="es-CL" sz="1400" dirty="0" smtClean="0">
                <a:solidFill>
                  <a:schemeClr val="dk1"/>
                </a:solidFill>
              </a:rPr>
              <a:t>:84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</a:t>
            </a:r>
            <a:r>
              <a:rPr lang="es-CL" sz="1400" dirty="0" smtClean="0">
                <a:solidFill>
                  <a:schemeClr val="dk1"/>
                </a:solidFill>
              </a:rPr>
              <a:t>Meal: 90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Fibra </a:t>
            </a:r>
            <a:r>
              <a:rPr lang="es-CL" sz="1400" dirty="0" smtClean="0">
                <a:solidFill>
                  <a:schemeClr val="dk1"/>
                </a:solidFill>
              </a:rPr>
              <a:t>Húmeda: 426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Aceite </a:t>
            </a:r>
            <a:r>
              <a:rPr lang="es-CL" sz="1400" dirty="0" smtClean="0">
                <a:solidFill>
                  <a:schemeClr val="dk1"/>
                </a:solidFill>
              </a:rPr>
              <a:t>Granel: 53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Gluten Feed :229 Ton</a:t>
            </a:r>
            <a:endParaRPr lang="es-CL" sz="1400" dirty="0">
              <a:solidFill>
                <a:schemeClr val="dk1"/>
              </a:solidFill>
            </a:endParaRPr>
          </a:p>
          <a:p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2557505" y="4851485"/>
            <a:ext cx="30395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s-CL" dirty="0"/>
              <a:t>SUB </a:t>
            </a:r>
            <a:r>
              <a:rPr lang="es-CL" dirty="0" smtClean="0"/>
              <a:t>PRODUCTOS: Abril</a:t>
            </a:r>
            <a:endParaRPr lang="es-CL" dirty="0"/>
          </a:p>
          <a:p>
            <a:pPr fontAlgn="b"/>
            <a:endParaRPr lang="es-CL" dirty="0" smtClean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Torta </a:t>
            </a:r>
            <a:r>
              <a:rPr lang="es-CL" sz="1400" dirty="0">
                <a:solidFill>
                  <a:schemeClr val="dk1"/>
                </a:solidFill>
              </a:rPr>
              <a:t>de Germen </a:t>
            </a:r>
            <a:r>
              <a:rPr lang="es-CL" sz="1400" dirty="0" smtClean="0">
                <a:solidFill>
                  <a:schemeClr val="dk1"/>
                </a:solidFill>
              </a:rPr>
              <a:t>:87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Gluten </a:t>
            </a:r>
            <a:r>
              <a:rPr lang="es-CL" sz="1400" dirty="0" smtClean="0">
                <a:solidFill>
                  <a:schemeClr val="dk1"/>
                </a:solidFill>
              </a:rPr>
              <a:t>Meal: 149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Fibra </a:t>
            </a:r>
            <a:r>
              <a:rPr lang="es-CL" sz="1400" dirty="0" smtClean="0">
                <a:solidFill>
                  <a:schemeClr val="dk1"/>
                </a:solidFill>
              </a:rPr>
              <a:t>Húmeda: 458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>
                <a:solidFill>
                  <a:schemeClr val="dk1"/>
                </a:solidFill>
              </a:rPr>
              <a:t>Aceite </a:t>
            </a:r>
            <a:r>
              <a:rPr lang="es-CL" sz="1400" dirty="0" smtClean="0">
                <a:solidFill>
                  <a:schemeClr val="dk1"/>
                </a:solidFill>
              </a:rPr>
              <a:t>Granel: 53 Ton</a:t>
            </a:r>
            <a:endParaRPr lang="es-CL" sz="1400" dirty="0">
              <a:solidFill>
                <a:schemeClr val="dk1"/>
              </a:solidFill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es-CL" sz="1400" dirty="0" smtClean="0">
                <a:solidFill>
                  <a:schemeClr val="dk1"/>
                </a:solidFill>
              </a:rPr>
              <a:t>Gluten Feed :204 Ton</a:t>
            </a:r>
            <a:endParaRPr lang="es-CL" sz="1400" dirty="0">
              <a:solidFill>
                <a:schemeClr val="dk1"/>
              </a:solidFill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688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04194" y="843266"/>
            <a:ext cx="93226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                                                                 </a:t>
            </a:r>
            <a:r>
              <a:rPr lang="es-CL" sz="2000" b="1" i="1" dirty="0" smtClean="0"/>
              <a:t>ACCIONES COMERCIALES </a:t>
            </a:r>
            <a:endParaRPr lang="es-CL" sz="2000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sp>
        <p:nvSpPr>
          <p:cNvPr id="5" name="CuadroTexto 4"/>
          <p:cNvSpPr txBox="1"/>
          <p:nvPr/>
        </p:nvSpPr>
        <p:spPr>
          <a:xfrm>
            <a:off x="880533" y="4061489"/>
            <a:ext cx="107978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EN DESARROLLO</a:t>
            </a:r>
          </a:p>
          <a:p>
            <a:endParaRPr lang="es-CL" dirty="0" smtClean="0"/>
          </a:p>
          <a:p>
            <a:r>
              <a:rPr lang="es-CL" dirty="0" smtClean="0"/>
              <a:t>ALMIFRUT				              ALIMENTICIO	                    ALIMENTICIO/GLUCOSA</a:t>
            </a:r>
            <a:endParaRPr lang="es-CL" dirty="0"/>
          </a:p>
          <a:p>
            <a:r>
              <a:rPr lang="es-CL" dirty="0" smtClean="0"/>
              <a:t>TRAVERSO				              ALIMENTICIO		               ALIMENTICIO</a:t>
            </a:r>
          </a:p>
          <a:p>
            <a:r>
              <a:rPr lang="es-CL" dirty="0" smtClean="0"/>
              <a:t>IANSA  				                               ALIMENTICIO                                                ALMIDON BH</a:t>
            </a:r>
          </a:p>
          <a:p>
            <a:r>
              <a:rPr lang="es-CL" dirty="0" smtClean="0"/>
              <a:t>CCU 				                               ALIMENTICIO                                                MALTOSA</a:t>
            </a:r>
          </a:p>
          <a:p>
            <a:r>
              <a:rPr lang="es-CL" dirty="0" smtClean="0"/>
              <a:t>BRIGGEN S.A			                               ALIMENTICIO                                                GLUCOSA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880533" y="1627122"/>
            <a:ext cx="1104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/>
              <a:t>CLIENTES CREADOS </a:t>
            </a:r>
            <a:r>
              <a:rPr lang="es-CL" b="1" dirty="0" smtClean="0"/>
              <a:t>				SECTOR				PRODUCTO</a:t>
            </a:r>
            <a:endParaRPr lang="es-CL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CL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ELABAL						ALIMENTICIO	                                  ALMIDON	                                   </a:t>
            </a:r>
          </a:p>
          <a:p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CHILEMPACK					INDUSTRIAL		                 ALMIDON</a:t>
            </a:r>
          </a:p>
          <a:p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Nestlé</a:t>
            </a:r>
            <a:r>
              <a:rPr lang="es-CL" dirty="0">
                <a:solidFill>
                  <a:srgbClr val="000000"/>
                </a:solidFill>
                <a:latin typeface="Calibri" panose="020F0502020204030204" pitchFamily="34" charset="0"/>
              </a:rPr>
              <a:t>, Purina, </a:t>
            </a:r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					ALIMENTICIO			FIBRA SECA</a:t>
            </a:r>
            <a:endParaRPr lang="es-CL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s-CL" dirty="0">
                <a:solidFill>
                  <a:srgbClr val="000000"/>
                </a:solidFill>
                <a:latin typeface="Calibri" panose="020F0502020204030204" pitchFamily="34" charset="0"/>
              </a:rPr>
              <a:t>IANSAGRO </a:t>
            </a:r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					N. ANIMAL			GLUTEN FEED</a:t>
            </a:r>
          </a:p>
          <a:p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BML SPRUT					N. ANIMAL 			GLUTEN MEAL</a:t>
            </a:r>
          </a:p>
          <a:p>
            <a:r>
              <a:rPr lang="es-CL" dirty="0" smtClean="0">
                <a:solidFill>
                  <a:srgbClr val="000000"/>
                </a:solidFill>
                <a:latin typeface="Calibri" panose="020F0502020204030204" pitchFamily="34" charset="0"/>
              </a:rPr>
              <a:t>GRANOTEC					ALIMENTICIO			BH</a:t>
            </a:r>
          </a:p>
          <a:p>
            <a:endParaRPr lang="es-CL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MAYO 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1032944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82752" y="253331"/>
            <a:ext cx="101315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i="1" dirty="0" smtClean="0"/>
              <a:t>                                                                                    </a:t>
            </a:r>
          </a:p>
          <a:p>
            <a:endParaRPr lang="es-CL" sz="2000" b="1" i="1" dirty="0"/>
          </a:p>
          <a:p>
            <a:pPr algn="ctr"/>
            <a:r>
              <a:rPr lang="es-CL" sz="2000" b="1" i="1" dirty="0" smtClean="0"/>
              <a:t>ACCIONES COMERCIALES </a:t>
            </a:r>
            <a:endParaRPr lang="es-CL" sz="2000" b="1" i="1" dirty="0"/>
          </a:p>
          <a:p>
            <a:pPr algn="just"/>
            <a:endParaRPr lang="es-CL" sz="2000" b="1" dirty="0" smtClean="0"/>
          </a:p>
          <a:p>
            <a:pPr algn="just"/>
            <a:endParaRPr lang="es-CL" sz="2000" b="1" dirty="0" smtClean="0"/>
          </a:p>
          <a:p>
            <a:r>
              <a:rPr lang="es-CL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517677"/>
              </p:ext>
            </p:extLst>
          </p:nvPr>
        </p:nvGraphicFramePr>
        <p:xfrm>
          <a:off x="682752" y="1447720"/>
          <a:ext cx="9595104" cy="6862805"/>
        </p:xfrm>
        <a:graphic>
          <a:graphicData uri="http://schemas.openxmlformats.org/drawingml/2006/table">
            <a:tbl>
              <a:tblPr/>
              <a:tblGrid>
                <a:gridCol w="9595104"/>
              </a:tblGrid>
              <a:tr h="202769"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73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Desde el mes de Marzo reaccionamos al de precios de Ingredion lo que ha dado como resultado incorporar nuevos clientes en Almidones.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0490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Granotec aprobó nuestro Almidon Nativo BH y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se incorporo como cliente en Abril. Lamentablemente hubieron 2 N - C de calidad durante Mayo.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Iansagro, el primer productor de Alimentos Balanceados en Nutrición Animal, consolido el consumo del Gluten Feed reconociendo el servicio de despacho, calidad y precio. La limitante es la distancia hasta Temuco donde se encuentra la planta.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E.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Carozzi reconsidero la distribución de Los Jarabes y nos asigno el 150 toneladas mensuales de Jarabe de Glucosa.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Durante Mayo se probo el Almidon Nativo Uso Alimenticio en big bag de 600 kilos. Siendo aprobado por el cliente. En Junio comienzan los despachos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. Su consumo estimado mensual es de 100 Tons.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4525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Se 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programa la prueba de homologación del Almidon nativo industrial con Chilempack.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Se incorporó al cliente Elabal, envasador del Jumbo, para el almidón nativo alimenticio.</a:t>
                      </a:r>
                    </a:p>
                    <a:p>
                      <a:pPr marL="457200" lvl="1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769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769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769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769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4700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                                                              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l" fontAlgn="b"/>
                      <a:endParaRPr lang="es-CL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MAYO 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166810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82752" y="253331"/>
            <a:ext cx="101315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i="1" dirty="0" smtClean="0"/>
              <a:t>                                                                                    </a:t>
            </a:r>
          </a:p>
          <a:p>
            <a:endParaRPr lang="es-CL" sz="2000" b="1" i="1" dirty="0"/>
          </a:p>
          <a:p>
            <a:pPr algn="ctr"/>
            <a:r>
              <a:rPr lang="es-CL" sz="2000" b="1" i="1" dirty="0" smtClean="0"/>
              <a:t>ACCIONES COMERCIALES </a:t>
            </a:r>
            <a:endParaRPr lang="es-CL" sz="2000" b="1" i="1" dirty="0"/>
          </a:p>
          <a:p>
            <a:pPr algn="just"/>
            <a:endParaRPr lang="es-CL" sz="2000" b="1" dirty="0" smtClean="0"/>
          </a:p>
          <a:p>
            <a:pPr algn="just"/>
            <a:endParaRPr lang="es-CL" sz="2000" b="1" dirty="0" smtClean="0"/>
          </a:p>
          <a:p>
            <a:r>
              <a:rPr lang="es-CL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302273"/>
              </p:ext>
            </p:extLst>
          </p:nvPr>
        </p:nvGraphicFramePr>
        <p:xfrm>
          <a:off x="1205916" y="1099269"/>
          <a:ext cx="9765792" cy="7963352"/>
        </p:xfrm>
        <a:graphic>
          <a:graphicData uri="http://schemas.openxmlformats.org/drawingml/2006/table">
            <a:tbl>
              <a:tblPr/>
              <a:tblGrid>
                <a:gridCol w="9765792"/>
              </a:tblGrid>
              <a:tr h="228253"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003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L" sz="1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Se iniciaron acciones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comerciales con Everscrip para incorporar la producción de Almidon de papa que tienen y así incorporar una nueva línea de Almidon o dextrina para nichos de mercados con mejor contribución de márgenes.</a:t>
                      </a:r>
                    </a:p>
                    <a:p>
                      <a:pPr marL="285750" marR="0" lvl="0" indent="-2857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16562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Las plantas de Papeles Cordillera y Cartulinas Maule, han confirmado el aumento del consumo de Almidones Nativos asignados en la licitación actual equivalente a un 50% mas, es decir 50 toneladas por planta.  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Jarabes de Maltosa se están acciones técnicas para homologar Maltosa en Dos en Uno.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Acciones técnicas comerciales con </a:t>
                      </a:r>
                      <a:r>
                        <a:rPr lang="es-CL" sz="1800" b="0" i="0" u="none" strike="noStrike" baseline="0" dirty="0" err="1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Arcor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para exportar Jarabes de Maltosa y Glucosa a su filial de </a:t>
                      </a:r>
                      <a:r>
                        <a:rPr lang="es-CL" sz="1800" b="0" i="0" u="none" strike="noStrike" baseline="0" dirty="0" err="1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Peru</a:t>
                      </a: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CPW, planta de cereales de Nestle, debe responder  por la calidad de nuestro Jarabe de Glucosa para iniciar las pruebas de homologación.  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18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Deberemos mantener presente el argumento comercial de Promaiz, ofrecemos al mercado productos de calidad, buen servicio técnico, stock de seguridad adecuado y logística junto a precios competitivos; elementos fundamentales para seguir aumentando nuestra presencia en el mercado</a:t>
                      </a: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0512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endParaRPr lang="es-C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253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253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253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253">
                <a:tc>
                  <a:txBody>
                    <a:bodyPr/>
                    <a:lstStyle/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9440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                                                              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     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</a:t>
                      </a:r>
                      <a:r>
                        <a:rPr lang="es-CL" sz="1800" i="1" baseline="0" dirty="0" smtClean="0"/>
                        <a:t> </a:t>
                      </a:r>
                      <a:r>
                        <a:rPr lang="es-CL" sz="1800" i="1" dirty="0" smtClean="0"/>
                        <a:t>    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l" fontAlgn="b"/>
                      <a:endParaRPr lang="es-CL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0654716" y="6430683"/>
            <a:ext cx="1537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MAYO  2018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305299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603863" y="356206"/>
            <a:ext cx="8734064" cy="82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i="1" dirty="0" smtClean="0">
                <a:solidFill>
                  <a:prstClr val="black"/>
                </a:solidFill>
              </a:rPr>
              <a:t>                                                                                    </a:t>
            </a:r>
          </a:p>
          <a:p>
            <a:pPr algn="ctr"/>
            <a:r>
              <a:rPr lang="es-CL" sz="2000" b="1" i="1" dirty="0" smtClean="0">
                <a:solidFill>
                  <a:prstClr val="black"/>
                </a:solidFill>
              </a:rPr>
              <a:t>ACCIONES TECNICAS </a:t>
            </a:r>
            <a:endParaRPr lang="es-CL" sz="2000" b="1" i="1" dirty="0">
              <a:solidFill>
                <a:prstClr val="black"/>
              </a:solidFill>
            </a:endParaRPr>
          </a:p>
          <a:p>
            <a:pPr algn="just"/>
            <a:endParaRPr lang="es-CL" sz="2000" b="1" dirty="0" smtClean="0">
              <a:solidFill>
                <a:prstClr val="black"/>
              </a:solidFill>
            </a:endParaRPr>
          </a:p>
          <a:p>
            <a:pPr algn="just"/>
            <a:endParaRPr lang="es-CL" sz="2000" b="1" dirty="0" smtClean="0">
              <a:solidFill>
                <a:prstClr val="black"/>
              </a:solidFill>
            </a:endParaRPr>
          </a:p>
          <a:p>
            <a:r>
              <a:rPr lang="es-CL" sz="2000" dirty="0" smtClean="0">
                <a:solidFill>
                  <a:prstClr val="black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000" dirty="0">
              <a:solidFill>
                <a:prstClr val="black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928048" y="1024735"/>
          <a:ext cx="10085695" cy="5104937"/>
        </p:xfrm>
        <a:graphic>
          <a:graphicData uri="http://schemas.openxmlformats.org/drawingml/2006/table">
            <a:tbl>
              <a:tblPr/>
              <a:tblGrid>
                <a:gridCol w="10085695"/>
              </a:tblGrid>
              <a:tr h="262471"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1936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24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Reunión Forsac Chillán. Se requiere mejorar características de saco almidón baja humedad, tal que retarde la humidificación del almidón.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2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14287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24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Reunión Cartulinas Maule. Se evaluó Almidón TM en equipo de conversión enzimática para aplicación de almidón superficial; Almidón TM validado.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24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Paimasa. Mejorar valores físicos de los papeles por modificación de calidad de la materia prima (papel recuperado o reciclado). Se propone aumentar dosis de almidón catiónico en un 50%. En estudio el efecto del cambio.</a:t>
                      </a: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s-CL" sz="240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Lab. Promaiz, Determinación de Sensibilidad Alcalina al Almidón de Papa Everscrip para</a:t>
                      </a:r>
                      <a:r>
                        <a:rPr lang="es-CL" sz="2400" baseline="0" dirty="0" smtClean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 establecer la demanda de soda catalizadora en la cationización del almidón.</a:t>
                      </a:r>
                      <a:endParaRPr lang="es-CL" sz="2400" b="0" i="0" u="none" strike="noStrike" baseline="0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9951458" y="6284373"/>
            <a:ext cx="1651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>
                <a:solidFill>
                  <a:prstClr val="black"/>
                </a:solidFill>
              </a:rPr>
              <a:t>Mayo 2018</a:t>
            </a:r>
            <a:endParaRPr lang="es-CL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3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es-CL" sz="2000" b="1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ACCIONES </a:t>
            </a:r>
            <a:r>
              <a:rPr lang="es-CL" sz="2000" b="1" i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TECNICAS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37500"/>
            <a:ext cx="10515600" cy="4351338"/>
          </a:xfrm>
        </p:spPr>
        <p:txBody>
          <a:bodyPr>
            <a:normAutofit/>
          </a:bodyPr>
          <a:lstStyle/>
          <a:p>
            <a:pPr marL="285750" indent="-285750" fontAlgn="b"/>
            <a:r>
              <a:rPr lang="es-CL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Servibox. Asistencia al proceso de corrugado en iniciación.</a:t>
            </a:r>
          </a:p>
          <a:p>
            <a:pPr marL="285750" indent="-285750" fontAlgn="b"/>
            <a:endParaRPr lang="es-CL" sz="24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85750" indent="-285750" fontAlgn="b"/>
            <a:r>
              <a:rPr lang="es-CL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Dextrina Promaiz. Asistencia de equipos para dextrinizar almidón de papa Everscri</a:t>
            </a:r>
            <a:r>
              <a:rPr lang="es-CL" sz="2400" dirty="0">
                <a:solidFill>
                  <a:srgbClr val="FF0000"/>
                </a:solidFill>
                <a:latin typeface="Calibri" panose="020F0502020204030204" pitchFamily="34" charset="0"/>
              </a:rPr>
              <a:t>p</a:t>
            </a:r>
            <a:r>
              <a:rPr lang="es-CL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</a:p>
          <a:p>
            <a:pPr marL="285750" indent="-285750" fontAlgn="b"/>
            <a:endParaRPr lang="es-CL" sz="24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85750" indent="-285750" fontAlgn="b"/>
            <a:r>
              <a:rPr lang="es-CL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Barcelatto. Visita técnica. Propuesta de Almidón Nativo y Almidón Carrier para corrugado. Pendiente enviar cotización previo a consumo estimado por parte del cliente.</a:t>
            </a:r>
          </a:p>
          <a:p>
            <a:pPr marL="285750" indent="-285750" fontAlgn="b"/>
            <a:endParaRPr lang="es-CL" sz="24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85750" indent="-285750" fontAlgn="b"/>
            <a:endParaRPr lang="es-CL" sz="24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85750" indent="-285750" fontAlgn="b"/>
            <a:endParaRPr lang="es-CL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9846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3611</TotalTime>
  <Words>689</Words>
  <Application>Microsoft Office PowerPoint</Application>
  <PresentationFormat>Panorámica</PresentationFormat>
  <Paragraphs>143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ACCIONES TECNICAS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Roberto Mora</cp:lastModifiedBy>
  <cp:revision>337</cp:revision>
  <dcterms:created xsi:type="dcterms:W3CDTF">2017-08-07T15:40:52Z</dcterms:created>
  <dcterms:modified xsi:type="dcterms:W3CDTF">2018-06-05T13:30:01Z</dcterms:modified>
</cp:coreProperties>
</file>