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87" r:id="rId4"/>
    <p:sldId id="258" r:id="rId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Estilo temático 2 - Énfasis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84" autoAdjust="0"/>
    <p:restoredTop sz="94737" autoAdjust="0"/>
  </p:normalViewPr>
  <p:slideViewPr>
    <p:cSldViewPr snapToGrid="0">
      <p:cViewPr varScale="1">
        <p:scale>
          <a:sx n="79" d="100"/>
          <a:sy n="79" d="100"/>
        </p:scale>
        <p:origin x="390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12A742-8D69-480C-AD46-8AA5DFDAFAC9}" type="datetimeFigureOut">
              <a:rPr lang="es-CL" smtClean="0"/>
              <a:t>06-08-2018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079758-F244-4606-B009-0A6954766C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02819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BAD39-4A3A-426F-B6E5-770DE24E5357}" type="slidenum">
              <a:rPr lang="es-CL" smtClean="0">
                <a:solidFill>
                  <a:prstClr val="black"/>
                </a:solidFill>
              </a:rPr>
              <a:pPr/>
              <a:t>3</a:t>
            </a:fld>
            <a:endParaRPr lang="es-C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288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06-08-2018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36721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06-08-2018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576490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06-08-2018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93923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06-08-2018</a:t>
            </a:fld>
            <a:endParaRPr lang="es-CL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467043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06-08-2018</a:t>
            </a:fld>
            <a:endParaRPr lang="es-CL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3715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06-08-2018</a:t>
            </a:fld>
            <a:endParaRPr lang="es-C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553477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06-08-2018</a:t>
            </a:fld>
            <a:endParaRPr lang="es-CL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4049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06-08-2018</a:t>
            </a:fld>
            <a:endParaRPr lang="es-CL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850991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06-08-2018</a:t>
            </a:fld>
            <a:endParaRPr lang="es-CL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379890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06-08-2018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587404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06-08-2018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364264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E8DCC-3A88-49EE-B45E-36DCBE93A36E}" type="datetimeFigureOut">
              <a:rPr lang="es-CL" smtClean="0"/>
              <a:t>06-08-2018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772684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106495" y="4320176"/>
            <a:ext cx="90736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 smtClean="0"/>
              <a:t>         </a:t>
            </a:r>
            <a:r>
              <a:rPr lang="es-CL" sz="2800" b="1" dirty="0" smtClean="0"/>
              <a:t>                </a:t>
            </a:r>
            <a:r>
              <a:rPr lang="es-CL" sz="3500" b="1" dirty="0" smtClean="0"/>
              <a:t>Area Comercial   </a:t>
            </a:r>
            <a:endParaRPr lang="es-CL" sz="3500" b="1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784" y="1540939"/>
            <a:ext cx="4384446" cy="2675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CuadroTexto 6"/>
          <p:cNvSpPr txBox="1"/>
          <p:nvPr/>
        </p:nvSpPr>
        <p:spPr>
          <a:xfrm>
            <a:off x="9958039" y="5148293"/>
            <a:ext cx="1910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i="1" dirty="0" smtClean="0"/>
              <a:t>JULIO  2018</a:t>
            </a:r>
            <a:endParaRPr lang="es-CL" sz="2400" i="1" dirty="0"/>
          </a:p>
        </p:txBody>
      </p:sp>
    </p:spTree>
    <p:extLst>
      <p:ext uri="{BB962C8B-B14F-4D97-AF65-F5344CB8AC3E}">
        <p14:creationId xmlns:p14="http://schemas.microsoft.com/office/powerpoint/2010/main" val="413466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33108" cy="130013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5923" y="36923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259173" y="247390"/>
            <a:ext cx="68837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i="1" dirty="0" smtClean="0"/>
          </a:p>
          <a:p>
            <a:endParaRPr lang="es-CL" i="1" dirty="0" smtClean="0"/>
          </a:p>
          <a:p>
            <a:endParaRPr lang="es-CL" i="1" dirty="0" smtClean="0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92137"/>
              </p:ext>
            </p:extLst>
          </p:nvPr>
        </p:nvGraphicFramePr>
        <p:xfrm>
          <a:off x="1619075" y="210470"/>
          <a:ext cx="10121821" cy="68549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18140"/>
                <a:gridCol w="2618441"/>
                <a:gridCol w="1854445"/>
                <a:gridCol w="2113200"/>
                <a:gridCol w="1117595"/>
              </a:tblGrid>
              <a:tr h="6994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2000" b="1" i="1" dirty="0" smtClean="0"/>
                        <a:t> Análisis de ventas   </a:t>
                      </a:r>
                      <a:endParaRPr lang="es-CL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77574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</a:t>
                      </a:r>
                    </a:p>
                    <a:p>
                      <a:pPr marL="0" algn="ctr" defTabSz="914400" rtl="0" eaLnBrk="1" fontAlgn="b" latinLnBrk="0" hangingPunct="1"/>
                      <a:endParaRPr lang="es-CL" sz="14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/>
                      <a:endParaRPr lang="es-CL" sz="14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/>
                      <a:r>
                        <a:rPr lang="es-CL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PRODUCTOS</a:t>
                      </a:r>
                      <a:endParaRPr lang="es-CL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</a:t>
                      </a:r>
                      <a:r>
                        <a:rPr lang="es-CL" sz="20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JUNIO</a:t>
                      </a:r>
                      <a:endParaRPr lang="es-CL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EST. </a:t>
                      </a:r>
                      <a:r>
                        <a:rPr lang="es-CL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JULIO</a:t>
                      </a:r>
                      <a:endParaRPr lang="es-CL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REAL JULIO</a:t>
                      </a:r>
                      <a:endParaRPr lang="es-CL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8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r>
                        <a:rPr lang="es-CL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Vs Real 2018</a:t>
                      </a:r>
                      <a:endParaRPr lang="es-CL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7323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(</a:t>
                      </a:r>
                      <a:r>
                        <a:rPr lang="es-CL" sz="14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2017</a:t>
                      </a:r>
                      <a:r>
                        <a:rPr lang="es-CL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s-CL" sz="1400" b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ALMIDON NATIVO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812</a:t>
                      </a:r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815</a:t>
                      </a:r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</a:t>
                      </a:r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763    </a:t>
                      </a:r>
                      <a:r>
                        <a:rPr lang="es-CL" sz="14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486</a:t>
                      </a:r>
                      <a:endParaRPr lang="es-CL" sz="14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94%</a:t>
                      </a:r>
                      <a:endParaRPr lang="es-CL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40775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ALMIDON MODIFICADO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513 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539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518           </a:t>
                      </a:r>
                      <a:r>
                        <a:rPr lang="es-CL" sz="14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  <a:endParaRPr lang="es-CL" sz="14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96%</a:t>
                      </a:r>
                      <a:endParaRPr lang="es-CL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Total</a:t>
                      </a:r>
                      <a:endParaRPr lang="es-CL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1325</a:t>
                      </a:r>
                      <a:endParaRPr lang="es-CL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1354</a:t>
                      </a:r>
                      <a:endParaRPr lang="es-CL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1281        </a:t>
                      </a:r>
                      <a:r>
                        <a:rPr lang="es-CL" sz="14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905</a:t>
                      </a:r>
                      <a:endParaRPr lang="es-CL" sz="1400" b="1" i="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95%</a:t>
                      </a:r>
                      <a:endParaRPr lang="es-CL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46861">
                <a:tc>
                  <a:txBody>
                    <a:bodyPr/>
                    <a:lstStyle/>
                    <a:p>
                      <a:pPr algn="ctr" fontAlgn="b"/>
                      <a:endParaRPr lang="es-CL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JARABE GLUCOSA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736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568          </a:t>
                      </a:r>
                      <a:r>
                        <a:rPr lang="es-CL" sz="14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  <a:endParaRPr lang="es-CL" sz="1400" b="1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77%</a:t>
                      </a:r>
                      <a:endParaRPr lang="es-CL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JARABE MALTOSA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153          </a:t>
                      </a:r>
                      <a:r>
                        <a:rPr lang="es-CL" sz="14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  <a:endParaRPr lang="es-CL" sz="1400" b="1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61%</a:t>
                      </a:r>
                      <a:endParaRPr lang="es-CL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ctr" fontAlgn="b"/>
                      <a:endParaRPr lang="es-CL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s-C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875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986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721          </a:t>
                      </a:r>
                      <a:r>
                        <a:rPr lang="es-CL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636</a:t>
                      </a:r>
                      <a:endParaRPr lang="es-CL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73%</a:t>
                      </a:r>
                      <a:endParaRPr lang="es-CL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10654716" y="6430683"/>
            <a:ext cx="1537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i="1" dirty="0" smtClean="0"/>
              <a:t>JULIO  2018</a:t>
            </a:r>
            <a:endParaRPr lang="es-CL" i="1" dirty="0"/>
          </a:p>
        </p:txBody>
      </p:sp>
      <p:sp>
        <p:nvSpPr>
          <p:cNvPr id="11" name="CuadroTexto 10"/>
          <p:cNvSpPr txBox="1"/>
          <p:nvPr/>
        </p:nvSpPr>
        <p:spPr>
          <a:xfrm>
            <a:off x="7945382" y="4857452"/>
            <a:ext cx="303953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es-CL" dirty="0"/>
              <a:t>SUB </a:t>
            </a:r>
            <a:r>
              <a:rPr lang="es-CL" dirty="0" smtClean="0"/>
              <a:t>PRODUCTOS: julio</a:t>
            </a:r>
            <a:endParaRPr lang="es-CL" dirty="0"/>
          </a:p>
          <a:p>
            <a:pPr fontAlgn="b"/>
            <a:endParaRPr lang="es-CL" dirty="0" smtClean="0"/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 smtClean="0">
                <a:solidFill>
                  <a:schemeClr val="dk1"/>
                </a:solidFill>
              </a:rPr>
              <a:t>Torta </a:t>
            </a:r>
            <a:r>
              <a:rPr lang="es-CL" sz="1400" dirty="0">
                <a:solidFill>
                  <a:schemeClr val="dk1"/>
                </a:solidFill>
              </a:rPr>
              <a:t>de Germen </a:t>
            </a:r>
            <a:r>
              <a:rPr lang="es-CL" sz="1400" dirty="0" smtClean="0">
                <a:solidFill>
                  <a:schemeClr val="dk1"/>
                </a:solidFill>
              </a:rPr>
              <a:t>:80 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>
                <a:solidFill>
                  <a:schemeClr val="dk1"/>
                </a:solidFill>
              </a:rPr>
              <a:t>Gluten </a:t>
            </a:r>
            <a:r>
              <a:rPr lang="es-CL" sz="1400" dirty="0" smtClean="0">
                <a:solidFill>
                  <a:schemeClr val="dk1"/>
                </a:solidFill>
              </a:rPr>
              <a:t>Meal: 27 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>
                <a:solidFill>
                  <a:schemeClr val="dk1"/>
                </a:solidFill>
              </a:rPr>
              <a:t>Fibra </a:t>
            </a:r>
            <a:r>
              <a:rPr lang="es-CL" sz="1400" dirty="0" smtClean="0">
                <a:solidFill>
                  <a:schemeClr val="dk1"/>
                </a:solidFill>
              </a:rPr>
              <a:t>Húmeda: 200 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>
                <a:solidFill>
                  <a:schemeClr val="dk1"/>
                </a:solidFill>
              </a:rPr>
              <a:t>Aceite </a:t>
            </a:r>
            <a:r>
              <a:rPr lang="es-CL" sz="1400" dirty="0" smtClean="0">
                <a:solidFill>
                  <a:schemeClr val="dk1"/>
                </a:solidFill>
              </a:rPr>
              <a:t>Granel: 26 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 smtClean="0">
                <a:solidFill>
                  <a:schemeClr val="dk1"/>
                </a:solidFill>
              </a:rPr>
              <a:t>Gluten Feed :231 Ton</a:t>
            </a:r>
            <a:endParaRPr lang="es-CL" sz="1400" dirty="0">
              <a:solidFill>
                <a:schemeClr val="dk1"/>
              </a:solidFill>
            </a:endParaRPr>
          </a:p>
          <a:p>
            <a:endParaRPr lang="es-CL" dirty="0"/>
          </a:p>
        </p:txBody>
      </p:sp>
      <p:sp>
        <p:nvSpPr>
          <p:cNvPr id="10" name="CuadroTexto 9"/>
          <p:cNvSpPr txBox="1"/>
          <p:nvPr/>
        </p:nvSpPr>
        <p:spPr>
          <a:xfrm>
            <a:off x="1661518" y="4799467"/>
            <a:ext cx="303953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es-CL" dirty="0"/>
              <a:t>SUB </a:t>
            </a:r>
            <a:r>
              <a:rPr lang="es-CL" dirty="0" smtClean="0"/>
              <a:t>PRODUCTOS: Junio</a:t>
            </a:r>
            <a:endParaRPr lang="es-CL" dirty="0"/>
          </a:p>
          <a:p>
            <a:pPr fontAlgn="b"/>
            <a:endParaRPr lang="es-CL" dirty="0" smtClean="0"/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 smtClean="0">
                <a:solidFill>
                  <a:schemeClr val="dk1"/>
                </a:solidFill>
              </a:rPr>
              <a:t>Torta </a:t>
            </a:r>
            <a:r>
              <a:rPr lang="es-CL" sz="1400" dirty="0">
                <a:solidFill>
                  <a:schemeClr val="dk1"/>
                </a:solidFill>
              </a:rPr>
              <a:t>de Germen </a:t>
            </a:r>
            <a:r>
              <a:rPr lang="es-CL" sz="1400" dirty="0" smtClean="0">
                <a:solidFill>
                  <a:schemeClr val="dk1"/>
                </a:solidFill>
              </a:rPr>
              <a:t>:90 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>
                <a:solidFill>
                  <a:schemeClr val="dk1"/>
                </a:solidFill>
              </a:rPr>
              <a:t>Gluten </a:t>
            </a:r>
            <a:r>
              <a:rPr lang="es-CL" sz="1400" dirty="0" smtClean="0">
                <a:solidFill>
                  <a:schemeClr val="dk1"/>
                </a:solidFill>
              </a:rPr>
              <a:t>Meal: 92 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>
                <a:solidFill>
                  <a:schemeClr val="dk1"/>
                </a:solidFill>
              </a:rPr>
              <a:t>Fibra </a:t>
            </a:r>
            <a:r>
              <a:rPr lang="es-CL" sz="1400" dirty="0" smtClean="0">
                <a:solidFill>
                  <a:schemeClr val="dk1"/>
                </a:solidFill>
              </a:rPr>
              <a:t>Húmeda: 168 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>
                <a:solidFill>
                  <a:schemeClr val="dk1"/>
                </a:solidFill>
              </a:rPr>
              <a:t>Aceite </a:t>
            </a:r>
            <a:r>
              <a:rPr lang="es-CL" sz="1400" dirty="0" smtClean="0">
                <a:solidFill>
                  <a:schemeClr val="dk1"/>
                </a:solidFill>
              </a:rPr>
              <a:t>Granel: 54 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 smtClean="0">
                <a:solidFill>
                  <a:schemeClr val="dk1"/>
                </a:solidFill>
              </a:rPr>
              <a:t>Gluten Feed :276 Ton</a:t>
            </a:r>
            <a:endParaRPr lang="es-CL" sz="1400" dirty="0">
              <a:solidFill>
                <a:schemeClr val="dk1"/>
              </a:solidFill>
            </a:endParaRP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20061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603862" y="608956"/>
            <a:ext cx="8734064" cy="82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i="1" dirty="0" smtClean="0">
                <a:solidFill>
                  <a:prstClr val="black"/>
                </a:solidFill>
              </a:rPr>
              <a:t>                                                                                    </a:t>
            </a:r>
          </a:p>
          <a:p>
            <a:pPr algn="ctr"/>
            <a:r>
              <a:rPr lang="es-CL" sz="2000" b="1" i="1" dirty="0" smtClean="0">
                <a:solidFill>
                  <a:prstClr val="black"/>
                </a:solidFill>
              </a:rPr>
              <a:t>ACCIONES TECNICAS </a:t>
            </a:r>
            <a:endParaRPr lang="es-CL" sz="2000" b="1" i="1" dirty="0">
              <a:solidFill>
                <a:prstClr val="black"/>
              </a:solidFill>
            </a:endParaRPr>
          </a:p>
          <a:p>
            <a:pPr algn="just"/>
            <a:endParaRPr lang="es-CL" sz="2000" b="1" dirty="0" smtClean="0">
              <a:solidFill>
                <a:prstClr val="black"/>
              </a:solidFill>
            </a:endParaRPr>
          </a:p>
          <a:p>
            <a:pPr algn="just"/>
            <a:endParaRPr lang="es-CL" sz="2000" b="1" dirty="0" smtClean="0">
              <a:solidFill>
                <a:prstClr val="black"/>
              </a:solidFill>
            </a:endParaRPr>
          </a:p>
          <a:p>
            <a:r>
              <a:rPr lang="es-CL" sz="2000" dirty="0" smtClean="0">
                <a:solidFill>
                  <a:prstClr val="black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>
              <a:solidFill>
                <a:prstClr val="black"/>
              </a:solidFill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430771"/>
              </p:ext>
            </p:extLst>
          </p:nvPr>
        </p:nvGraphicFramePr>
        <p:xfrm>
          <a:off x="812138" y="1580816"/>
          <a:ext cx="10134904" cy="4742711"/>
        </p:xfrm>
        <a:graphic>
          <a:graphicData uri="http://schemas.openxmlformats.org/drawingml/2006/table">
            <a:tbl>
              <a:tblPr/>
              <a:tblGrid>
                <a:gridCol w="10134904"/>
              </a:tblGrid>
              <a:tr h="261392">
                <a:tc>
                  <a:txBody>
                    <a:bodyPr/>
                    <a:lstStyle/>
                    <a:p>
                      <a:pPr algn="ctr" fontAlgn="b"/>
                      <a:endParaRPr lang="es-CL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13870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24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Chilempack. Revisión y ajuste de fórmula por producirse adhesivo mas viscoso.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endParaRPr lang="es-CL" sz="2400" b="0" i="0" u="none" strike="noStrike" baseline="0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24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Comercial Los Andes. Corrección fórmula de adhesivo corrugado.</a:t>
                      </a:r>
                    </a:p>
                    <a:p>
                      <a:pPr marL="342900" indent="-342900" algn="l" fontAlgn="b">
                        <a:buFont typeface="Arial" panose="020B0604020202020204" pitchFamily="34" charset="0"/>
                        <a:buChar char="•"/>
                      </a:pPr>
                      <a:endParaRPr lang="es-CL" sz="2400" b="0" i="0" u="none" strike="noStrike" baseline="0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5750" marR="0" lvl="0" indent="-2857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L" sz="24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Paimasa. Entrega información sobre papelería.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endParaRPr lang="es-CL" sz="2400" b="0" i="0" u="none" strike="noStrike" baseline="0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5750" marR="0" lvl="0" indent="-2857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L" sz="24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Tissue Puente Alto. Preparación informe de tercera prueba industrial.</a:t>
                      </a:r>
                    </a:p>
                    <a:p>
                      <a:pPr marL="285750" marR="0" lvl="0" indent="-2857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s-CL" sz="2400" b="0" i="0" u="none" strike="noStrike" baseline="0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5750" marR="0" lvl="0" indent="-2857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L" sz="24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Cartulinas Maule. Seguimiento aplicación de Almidón TM</a:t>
                      </a:r>
                    </a:p>
                    <a:p>
                      <a:pPr marL="285750" marR="0" lvl="0" indent="-2857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s-CL" sz="2400" b="0" i="0" u="none" strike="noStrike" baseline="0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endParaRPr lang="es-CL" sz="2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5981">
                <a:tc>
                  <a:txBody>
                    <a:bodyPr/>
                    <a:lstStyle/>
                    <a:p>
                      <a:pPr marL="342900" indent="-342900" algn="l" fontAlgn="b">
                        <a:buFont typeface="Arial" panose="020B0604020202020204" pitchFamily="34" charset="0"/>
                        <a:buChar char="•"/>
                      </a:pPr>
                      <a:endParaRPr lang="es-CL" sz="2400" b="0" i="0" u="none" strike="noStrike" baseline="0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9951458" y="6284373"/>
            <a:ext cx="1651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i="1" dirty="0" smtClean="0">
                <a:solidFill>
                  <a:prstClr val="black"/>
                </a:solidFill>
              </a:rPr>
              <a:t>JULIO 2018</a:t>
            </a:r>
            <a:endParaRPr lang="es-CL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36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8379" y="3538727"/>
            <a:ext cx="624841" cy="39014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161" y="3573362"/>
            <a:ext cx="624841" cy="39014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0779" y="3691127"/>
            <a:ext cx="624841" cy="39014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058" y="1700577"/>
            <a:ext cx="5148115" cy="343207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4" name="CuadroTexto 13"/>
          <p:cNvSpPr txBox="1"/>
          <p:nvPr/>
        </p:nvSpPr>
        <p:spPr>
          <a:xfrm>
            <a:off x="6011298" y="531430"/>
            <a:ext cx="13645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b="1" dirty="0" smtClean="0"/>
              <a:t>                                 Fin.</a:t>
            </a:r>
            <a:endParaRPr lang="es-CL" sz="3500" b="1" dirty="0"/>
          </a:p>
        </p:txBody>
      </p:sp>
    </p:spTree>
    <p:extLst>
      <p:ext uri="{BB962C8B-B14F-4D97-AF65-F5344CB8AC3E}">
        <p14:creationId xmlns:p14="http://schemas.microsoft.com/office/powerpoint/2010/main" val="53044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3941</TotalTime>
  <Words>202</Words>
  <Application>Microsoft Office PowerPoint</Application>
  <PresentationFormat>Panorámica</PresentationFormat>
  <Paragraphs>81</Paragraphs>
  <Slides>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Mgonzalez</dc:creator>
  <cp:lastModifiedBy>Roberto Mora</cp:lastModifiedBy>
  <cp:revision>376</cp:revision>
  <dcterms:created xsi:type="dcterms:W3CDTF">2017-08-07T15:40:52Z</dcterms:created>
  <dcterms:modified xsi:type="dcterms:W3CDTF">2018-08-06T13:40:18Z</dcterms:modified>
</cp:coreProperties>
</file>